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Clear Sans" panose="020B0604020202020204" charset="0"/>
      <p:regular r:id="rId19"/>
    </p:embeddedFont>
    <p:embeddedFont>
      <p:font typeface="Clear Sans Bold" panose="020B0604020202020204" charset="0"/>
      <p:regular r:id="rId20"/>
    </p:embeddedFont>
    <p:embeddedFont>
      <p:font typeface="Calibri" panose="020F0502020204030204" pitchFamily="34" charset="0"/>
      <p:regular r:id="rId21"/>
      <p:bold r:id="rId22"/>
      <p:italic r:id="rId23"/>
      <p:boldItalic r:id="rId24"/>
    </p:embeddedFont>
    <p:embeddedFont>
      <p:font typeface="Baloo"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2.sv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gif"/></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8.gif"/><Relationship Id="rId1" Type="http://schemas.openxmlformats.org/officeDocument/2006/relationships/slideLayout" Target="../slideLayouts/slideLayout7.xml"/><Relationship Id="rId4" Type="http://schemas.openxmlformats.org/officeDocument/2006/relationships/image" Target="../media/image19.gif"/></Relationships>
</file>

<file path=ppt/slides/_rels/slide1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8.gif"/><Relationship Id="rId1" Type="http://schemas.openxmlformats.org/officeDocument/2006/relationships/slideLayout" Target="../slideLayouts/slideLayout7.xml"/><Relationship Id="rId4" Type="http://schemas.openxmlformats.org/officeDocument/2006/relationships/image" Target="../media/image19.gif"/></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D8AA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008604"/>
            <a:ext cx="15555091" cy="5376526"/>
            <a:chOff x="0" y="0"/>
            <a:chExt cx="20740121" cy="7168702"/>
          </a:xfrm>
        </p:grpSpPr>
        <p:sp>
          <p:nvSpPr>
            <p:cNvPr id="3" name="TextBox 3"/>
            <p:cNvSpPr txBox="1"/>
            <p:nvPr/>
          </p:nvSpPr>
          <p:spPr>
            <a:xfrm>
              <a:off x="0" y="1272739"/>
              <a:ext cx="20740121" cy="1228725"/>
            </a:xfrm>
            <a:prstGeom prst="rect">
              <a:avLst/>
            </a:prstGeom>
          </p:spPr>
          <p:txBody>
            <a:bodyPr lIns="0" tIns="0" rIns="0" bIns="0" rtlCol="0" anchor="t">
              <a:spAutoFit/>
            </a:bodyPr>
            <a:lstStyle/>
            <a:p>
              <a:pPr algn="ctr">
                <a:lnSpc>
                  <a:spcPts val="7200"/>
                </a:lnSpc>
              </a:pPr>
              <a:r>
                <a:rPr lang="en-US" sz="6000">
                  <a:solidFill>
                    <a:srgbClr val="FFFAEF"/>
                  </a:solidFill>
                  <a:latin typeface="Baloo"/>
                </a:rPr>
                <a:t>XÂY DỰNG WEBSITE BÁN HÀNG ĐIỆN TỬ</a:t>
              </a:r>
            </a:p>
          </p:txBody>
        </p:sp>
        <p:sp>
          <p:nvSpPr>
            <p:cNvPr id="4" name="TextBox 4"/>
            <p:cNvSpPr txBox="1"/>
            <p:nvPr/>
          </p:nvSpPr>
          <p:spPr>
            <a:xfrm>
              <a:off x="0" y="3376764"/>
              <a:ext cx="20740121" cy="3798147"/>
            </a:xfrm>
            <a:prstGeom prst="rect">
              <a:avLst/>
            </a:prstGeom>
          </p:spPr>
          <p:txBody>
            <a:bodyPr lIns="0" tIns="0" rIns="0" bIns="0" rtlCol="0" anchor="t">
              <a:spAutoFit/>
            </a:bodyPr>
            <a:lstStyle/>
            <a:p>
              <a:pPr algn="ctr">
                <a:lnSpc>
                  <a:spcPts val="5740"/>
                </a:lnSpc>
              </a:pPr>
              <a:r>
                <a:rPr lang="en-US" sz="4100">
                  <a:solidFill>
                    <a:srgbClr val="FFFAEF"/>
                  </a:solidFill>
                  <a:latin typeface="Clear Sans"/>
                </a:rPr>
                <a:t>Chuyên ngành : Kỹ thuật phần mềm</a:t>
              </a:r>
            </a:p>
            <a:p>
              <a:pPr algn="ctr">
                <a:lnSpc>
                  <a:spcPts val="5740"/>
                </a:lnSpc>
              </a:pPr>
              <a:r>
                <a:rPr lang="en-US" sz="4100">
                  <a:solidFill>
                    <a:srgbClr val="FFFAEF"/>
                  </a:solidFill>
                  <a:latin typeface="Clear Sans"/>
                </a:rPr>
                <a:t>Giảng viên hướng dẫn : Thầy Trần Vũ Đại</a:t>
              </a:r>
            </a:p>
            <a:p>
              <a:pPr algn="ctr">
                <a:lnSpc>
                  <a:spcPts val="5740"/>
                </a:lnSpc>
              </a:pPr>
              <a:r>
                <a:rPr lang="en-US" sz="4100">
                  <a:solidFill>
                    <a:srgbClr val="FFFAEF"/>
                  </a:solidFill>
                  <a:latin typeface="Clear Sans"/>
                </a:rPr>
                <a:t>Học viên : Bùi Minh Toàn</a:t>
              </a:r>
            </a:p>
            <a:p>
              <a:pPr algn="ctr">
                <a:lnSpc>
                  <a:spcPts val="5740"/>
                </a:lnSpc>
              </a:pPr>
              <a:r>
                <a:rPr lang="en-US" sz="4100">
                  <a:solidFill>
                    <a:srgbClr val="FFFAEF"/>
                  </a:solidFill>
                  <a:latin typeface="Clear Sans"/>
                </a:rPr>
                <a:t>Lớp : K21PFP-01</a:t>
              </a:r>
            </a:p>
          </p:txBody>
        </p:sp>
        <p:sp>
          <p:nvSpPr>
            <p:cNvPr id="5" name="TextBox 5"/>
            <p:cNvSpPr txBox="1"/>
            <p:nvPr/>
          </p:nvSpPr>
          <p:spPr>
            <a:xfrm>
              <a:off x="0" y="-69779"/>
              <a:ext cx="20740121" cy="729615"/>
            </a:xfrm>
            <a:prstGeom prst="rect">
              <a:avLst/>
            </a:prstGeom>
          </p:spPr>
          <p:txBody>
            <a:bodyPr lIns="0" tIns="0" rIns="0" bIns="0" rtlCol="0" anchor="t">
              <a:spAutoFit/>
            </a:bodyPr>
            <a:lstStyle/>
            <a:p>
              <a:pPr algn="ctr">
                <a:lnSpc>
                  <a:spcPts val="4620"/>
                </a:lnSpc>
              </a:pPr>
              <a:r>
                <a:rPr lang="en-US" sz="3300">
                  <a:solidFill>
                    <a:srgbClr val="FFFAEF"/>
                  </a:solidFill>
                  <a:latin typeface="Clear Sans Bold"/>
                </a:rPr>
                <a:t>PROJECT 2</a:t>
              </a:r>
            </a:p>
          </p:txBody>
        </p:sp>
      </p:grpSp>
      <p:pic>
        <p:nvPicPr>
          <p:cNvPr id="6" name="Picture 6"/>
          <p:cNvPicPr>
            <a:picLocks noChangeAspect="1"/>
          </p:cNvPicPr>
          <p:nvPr/>
        </p:nvPicPr>
        <p:blipFill>
          <a:blip r:embed="rId2"/>
          <a:srcRect l="64771" t="21970"/>
          <a:stretch>
            <a:fillRect/>
          </a:stretch>
        </p:blipFill>
        <p:spPr>
          <a:xfrm rot="5400000">
            <a:off x="2310738" y="4172522"/>
            <a:ext cx="3803740" cy="8425216"/>
          </a:xfrm>
          <a:prstGeom prst="rect">
            <a:avLst/>
          </a:prstGeom>
        </p:spPr>
      </p:pic>
      <p:sp>
        <p:nvSpPr>
          <p:cNvPr id="8" name="Freeform 8"/>
          <p:cNvSpPr/>
          <p:nvPr/>
        </p:nvSpPr>
        <p:spPr>
          <a:xfrm>
            <a:off x="3840183" y="1180246"/>
            <a:ext cx="9932126" cy="1451796"/>
          </a:xfrm>
          <a:custGeom>
            <a:avLst/>
            <a:gdLst/>
            <a:ahLst/>
            <a:cxnLst/>
            <a:rect l="l" t="t" r="r" b="b"/>
            <a:pathLst>
              <a:path w="9932126" h="1451796">
                <a:moveTo>
                  <a:pt x="0" y="0"/>
                </a:moveTo>
                <a:lnTo>
                  <a:pt x="9932125" y="0"/>
                </a:lnTo>
                <a:lnTo>
                  <a:pt x="9932125" y="1451796"/>
                </a:lnTo>
                <a:lnTo>
                  <a:pt x="0" y="1451796"/>
                </a:lnTo>
                <a:lnTo>
                  <a:pt x="0" y="0"/>
                </a:lnTo>
                <a:close/>
              </a:path>
            </a:pathLst>
          </a:custGeom>
          <a:blipFill>
            <a:blip r:embed="rId3"/>
            <a:stretch>
              <a:fillRect/>
            </a:stretch>
          </a:blipFill>
        </p:spPr>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62989" t="67035"/>
          <a:stretch>
            <a:fillRect/>
          </a:stretch>
        </p:blipFill>
        <p:spPr>
          <a:xfrm rot="-10800000">
            <a:off x="0" y="-32502"/>
            <a:ext cx="3468258" cy="3089052"/>
          </a:xfrm>
          <a:prstGeom prst="rect">
            <a:avLst/>
          </a:prstGeom>
        </p:spPr>
      </p:pic>
      <p:sp>
        <p:nvSpPr>
          <p:cNvPr id="3" name="Freeform 3"/>
          <p:cNvSpPr/>
          <p:nvPr/>
        </p:nvSpPr>
        <p:spPr>
          <a:xfrm>
            <a:off x="3672184" y="3056550"/>
            <a:ext cx="9665729" cy="6201750"/>
          </a:xfrm>
          <a:custGeom>
            <a:avLst/>
            <a:gdLst/>
            <a:ahLst/>
            <a:cxnLst/>
            <a:rect l="l" t="t" r="r" b="b"/>
            <a:pathLst>
              <a:path w="9665729" h="6201750">
                <a:moveTo>
                  <a:pt x="0" y="0"/>
                </a:moveTo>
                <a:lnTo>
                  <a:pt x="9665729" y="0"/>
                </a:lnTo>
                <a:lnTo>
                  <a:pt x="9665729" y="6201750"/>
                </a:lnTo>
                <a:lnTo>
                  <a:pt x="0" y="6201750"/>
                </a:lnTo>
                <a:lnTo>
                  <a:pt x="0" y="0"/>
                </a:lnTo>
                <a:close/>
              </a:path>
            </a:pathLst>
          </a:custGeom>
          <a:blipFill>
            <a:blip r:embed="rId3"/>
            <a:stretch>
              <a:fillRect l="-671" r="-671"/>
            </a:stretch>
          </a:blipFill>
        </p:spPr>
      </p:sp>
      <p:sp>
        <p:nvSpPr>
          <p:cNvPr id="4" name="TextBox 4"/>
          <p:cNvSpPr txBox="1"/>
          <p:nvPr/>
        </p:nvSpPr>
        <p:spPr>
          <a:xfrm>
            <a:off x="2042431" y="1512024"/>
            <a:ext cx="13585484" cy="1371600"/>
          </a:xfrm>
          <a:prstGeom prst="rect">
            <a:avLst/>
          </a:prstGeom>
        </p:spPr>
        <p:txBody>
          <a:bodyPr lIns="0" tIns="0" rIns="0" bIns="0" rtlCol="0" anchor="t">
            <a:spAutoFit/>
          </a:bodyPr>
          <a:lstStyle/>
          <a:p>
            <a:pPr algn="ctr">
              <a:lnSpc>
                <a:spcPts val="10800"/>
              </a:lnSpc>
            </a:pPr>
            <a:r>
              <a:rPr lang="en-US" sz="9000">
                <a:solidFill>
                  <a:srgbClr val="000000"/>
                </a:solidFill>
                <a:latin typeface="Baloo"/>
              </a:rPr>
              <a:t>Sơ đồ Data relationship</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919933" y="642995"/>
            <a:ext cx="6790939" cy="2714896"/>
          </a:xfrm>
          <a:custGeom>
            <a:avLst/>
            <a:gdLst/>
            <a:ahLst/>
            <a:cxnLst/>
            <a:rect l="l" t="t" r="r" b="b"/>
            <a:pathLst>
              <a:path w="6790939" h="2714896">
                <a:moveTo>
                  <a:pt x="0" y="0"/>
                </a:moveTo>
                <a:lnTo>
                  <a:pt x="6790939" y="0"/>
                </a:lnTo>
                <a:lnTo>
                  <a:pt x="6790939" y="2714896"/>
                </a:lnTo>
                <a:lnTo>
                  <a:pt x="0" y="271489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pic>
        <p:nvPicPr>
          <p:cNvPr id="3" name="Picture 3"/>
          <p:cNvPicPr>
            <a:picLocks noChangeAspect="1"/>
          </p:cNvPicPr>
          <p:nvPr/>
        </p:nvPicPr>
        <p:blipFill>
          <a:blip r:embed="rId4"/>
          <a:srcRect/>
          <a:stretch>
            <a:fillRect/>
          </a:stretch>
        </p:blipFill>
        <p:spPr>
          <a:xfrm rot="-2320369">
            <a:off x="-3526956" y="718471"/>
            <a:ext cx="10343361" cy="9124746"/>
          </a:xfrm>
          <a:prstGeom prst="rect">
            <a:avLst/>
          </a:prstGeom>
        </p:spPr>
      </p:pic>
      <p:sp>
        <p:nvSpPr>
          <p:cNvPr id="4" name="Freeform 4"/>
          <p:cNvSpPr/>
          <p:nvPr/>
        </p:nvSpPr>
        <p:spPr>
          <a:xfrm>
            <a:off x="13497796" y="257063"/>
            <a:ext cx="2608768" cy="1543274"/>
          </a:xfrm>
          <a:custGeom>
            <a:avLst/>
            <a:gdLst/>
            <a:ahLst/>
            <a:cxnLst/>
            <a:rect l="l" t="t" r="r" b="b"/>
            <a:pathLst>
              <a:path w="2608768" h="1543274">
                <a:moveTo>
                  <a:pt x="0" y="0"/>
                </a:moveTo>
                <a:lnTo>
                  <a:pt x="2608768" y="0"/>
                </a:lnTo>
                <a:lnTo>
                  <a:pt x="2608768" y="1543274"/>
                </a:lnTo>
                <a:lnTo>
                  <a:pt x="0" y="1543274"/>
                </a:lnTo>
                <a:lnTo>
                  <a:pt x="0" y="0"/>
                </a:lnTo>
                <a:close/>
              </a:path>
            </a:pathLst>
          </a:custGeom>
          <a:blipFill>
            <a:blip r:embed="rId5"/>
            <a:stretch>
              <a:fillRect/>
            </a:stretch>
          </a:blipFill>
        </p:spPr>
      </p:sp>
      <p:sp>
        <p:nvSpPr>
          <p:cNvPr id="5" name="Freeform 5"/>
          <p:cNvSpPr/>
          <p:nvPr/>
        </p:nvSpPr>
        <p:spPr>
          <a:xfrm>
            <a:off x="9919933" y="3357891"/>
            <a:ext cx="6790939" cy="2714896"/>
          </a:xfrm>
          <a:custGeom>
            <a:avLst/>
            <a:gdLst/>
            <a:ahLst/>
            <a:cxnLst/>
            <a:rect l="l" t="t" r="r" b="b"/>
            <a:pathLst>
              <a:path w="6790939" h="2714896">
                <a:moveTo>
                  <a:pt x="0" y="0"/>
                </a:moveTo>
                <a:lnTo>
                  <a:pt x="6790939" y="0"/>
                </a:lnTo>
                <a:lnTo>
                  <a:pt x="6790939" y="2714896"/>
                </a:lnTo>
                <a:lnTo>
                  <a:pt x="0" y="271489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10051035" y="6072787"/>
            <a:ext cx="6790939" cy="2714896"/>
          </a:xfrm>
          <a:custGeom>
            <a:avLst/>
            <a:gdLst/>
            <a:ahLst/>
            <a:cxnLst/>
            <a:rect l="l" t="t" r="r" b="b"/>
            <a:pathLst>
              <a:path w="6790939" h="2714896">
                <a:moveTo>
                  <a:pt x="0" y="0"/>
                </a:moveTo>
                <a:lnTo>
                  <a:pt x="6790939" y="0"/>
                </a:lnTo>
                <a:lnTo>
                  <a:pt x="6790939" y="2714896"/>
                </a:lnTo>
                <a:lnTo>
                  <a:pt x="0" y="271489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13698638" y="2009223"/>
            <a:ext cx="2195720" cy="1117821"/>
          </a:xfrm>
          <a:custGeom>
            <a:avLst/>
            <a:gdLst/>
            <a:ahLst/>
            <a:cxnLst/>
            <a:rect l="l" t="t" r="r" b="b"/>
            <a:pathLst>
              <a:path w="2195720" h="1117821">
                <a:moveTo>
                  <a:pt x="0" y="0"/>
                </a:moveTo>
                <a:lnTo>
                  <a:pt x="2195720" y="0"/>
                </a:lnTo>
                <a:lnTo>
                  <a:pt x="2195720" y="1117821"/>
                </a:lnTo>
                <a:lnTo>
                  <a:pt x="0" y="1117821"/>
                </a:lnTo>
                <a:lnTo>
                  <a:pt x="0" y="0"/>
                </a:lnTo>
                <a:close/>
              </a:path>
            </a:pathLst>
          </a:custGeom>
          <a:blipFill>
            <a:blip r:embed="rId6"/>
            <a:stretch>
              <a:fillRect/>
            </a:stretch>
          </a:blipFill>
        </p:spPr>
      </p:sp>
      <p:sp>
        <p:nvSpPr>
          <p:cNvPr id="8" name="Freeform 8"/>
          <p:cNvSpPr/>
          <p:nvPr/>
        </p:nvSpPr>
        <p:spPr>
          <a:xfrm>
            <a:off x="14003506" y="3781024"/>
            <a:ext cx="1638881" cy="1868631"/>
          </a:xfrm>
          <a:custGeom>
            <a:avLst/>
            <a:gdLst/>
            <a:ahLst/>
            <a:cxnLst/>
            <a:rect l="l" t="t" r="r" b="b"/>
            <a:pathLst>
              <a:path w="1638881" h="1868631">
                <a:moveTo>
                  <a:pt x="0" y="0"/>
                </a:moveTo>
                <a:lnTo>
                  <a:pt x="1638881" y="0"/>
                </a:lnTo>
                <a:lnTo>
                  <a:pt x="1638881" y="1868631"/>
                </a:lnTo>
                <a:lnTo>
                  <a:pt x="0" y="1868631"/>
                </a:lnTo>
                <a:lnTo>
                  <a:pt x="0" y="0"/>
                </a:lnTo>
                <a:close/>
              </a:path>
            </a:pathLst>
          </a:custGeom>
          <a:blipFill>
            <a:blip r:embed="rId7"/>
            <a:stretch>
              <a:fillRect/>
            </a:stretch>
          </a:blipFill>
        </p:spPr>
      </p:sp>
      <p:sp>
        <p:nvSpPr>
          <p:cNvPr id="9" name="Freeform 9"/>
          <p:cNvSpPr/>
          <p:nvPr/>
        </p:nvSpPr>
        <p:spPr>
          <a:xfrm>
            <a:off x="14084252" y="6462205"/>
            <a:ext cx="1810106" cy="1810106"/>
          </a:xfrm>
          <a:custGeom>
            <a:avLst/>
            <a:gdLst/>
            <a:ahLst/>
            <a:cxnLst/>
            <a:rect l="l" t="t" r="r" b="b"/>
            <a:pathLst>
              <a:path w="1810106" h="1810106">
                <a:moveTo>
                  <a:pt x="0" y="0"/>
                </a:moveTo>
                <a:lnTo>
                  <a:pt x="1810106" y="0"/>
                </a:lnTo>
                <a:lnTo>
                  <a:pt x="1810106" y="1810106"/>
                </a:lnTo>
                <a:lnTo>
                  <a:pt x="0" y="1810106"/>
                </a:lnTo>
                <a:lnTo>
                  <a:pt x="0" y="0"/>
                </a:lnTo>
                <a:close/>
              </a:path>
            </a:pathLst>
          </a:custGeom>
          <a:blipFill>
            <a:blip r:embed="rId8"/>
            <a:stretch>
              <a:fillRect/>
            </a:stretch>
          </a:blipFill>
        </p:spPr>
      </p:sp>
      <p:sp>
        <p:nvSpPr>
          <p:cNvPr id="10" name="TextBox 10"/>
          <p:cNvSpPr txBox="1"/>
          <p:nvPr/>
        </p:nvSpPr>
        <p:spPr>
          <a:xfrm>
            <a:off x="562499" y="2009223"/>
            <a:ext cx="7692080" cy="5486400"/>
          </a:xfrm>
          <a:prstGeom prst="rect">
            <a:avLst/>
          </a:prstGeom>
        </p:spPr>
        <p:txBody>
          <a:bodyPr lIns="0" tIns="0" rIns="0" bIns="0" rtlCol="0" anchor="t">
            <a:spAutoFit/>
          </a:bodyPr>
          <a:lstStyle/>
          <a:p>
            <a:pPr algn="l">
              <a:lnSpc>
                <a:spcPts val="10800"/>
              </a:lnSpc>
            </a:pPr>
            <a:r>
              <a:rPr lang="en-US" sz="9000">
                <a:solidFill>
                  <a:srgbClr val="000000"/>
                </a:solidFill>
                <a:latin typeface="Baloo"/>
              </a:rPr>
              <a:t>3.Tổng hợp các công nghệ sử dụng và két quả xây dựng</a:t>
            </a:r>
          </a:p>
        </p:txBody>
      </p:sp>
      <p:sp>
        <p:nvSpPr>
          <p:cNvPr id="11" name="TextBox 11"/>
          <p:cNvSpPr txBox="1"/>
          <p:nvPr/>
        </p:nvSpPr>
        <p:spPr>
          <a:xfrm>
            <a:off x="10360622" y="1394653"/>
            <a:ext cx="2954781" cy="1173480"/>
          </a:xfrm>
          <a:prstGeom prst="rect">
            <a:avLst/>
          </a:prstGeom>
        </p:spPr>
        <p:txBody>
          <a:bodyPr lIns="0" tIns="0" rIns="0" bIns="0" rtlCol="0" anchor="t">
            <a:spAutoFit/>
          </a:bodyPr>
          <a:lstStyle/>
          <a:p>
            <a:pPr algn="l">
              <a:lnSpc>
                <a:spcPts val="4680"/>
              </a:lnSpc>
            </a:pPr>
            <a:r>
              <a:rPr lang="en-US" sz="3600">
                <a:solidFill>
                  <a:srgbClr val="000000"/>
                </a:solidFill>
                <a:latin typeface="Baloo"/>
              </a:rPr>
              <a:t>Node js và Moogoose DB</a:t>
            </a:r>
          </a:p>
        </p:txBody>
      </p:sp>
      <p:sp>
        <p:nvSpPr>
          <p:cNvPr id="12" name="TextBox 12"/>
          <p:cNvSpPr txBox="1"/>
          <p:nvPr/>
        </p:nvSpPr>
        <p:spPr>
          <a:xfrm>
            <a:off x="10360622" y="4292760"/>
            <a:ext cx="3642884" cy="1173480"/>
          </a:xfrm>
          <a:prstGeom prst="rect">
            <a:avLst/>
          </a:prstGeom>
        </p:spPr>
        <p:txBody>
          <a:bodyPr lIns="0" tIns="0" rIns="0" bIns="0" rtlCol="0" anchor="t">
            <a:spAutoFit/>
          </a:bodyPr>
          <a:lstStyle/>
          <a:p>
            <a:pPr algn="l">
              <a:lnSpc>
                <a:spcPts val="4680"/>
              </a:lnSpc>
            </a:pPr>
            <a:r>
              <a:rPr lang="en-US" sz="3600">
                <a:solidFill>
                  <a:srgbClr val="000000"/>
                </a:solidFill>
                <a:latin typeface="Baloo"/>
              </a:rPr>
              <a:t>React js </a:t>
            </a:r>
          </a:p>
          <a:p>
            <a:pPr algn="l">
              <a:lnSpc>
                <a:spcPts val="4680"/>
              </a:lnSpc>
            </a:pPr>
            <a:endParaRPr lang="en-US" sz="3600">
              <a:solidFill>
                <a:srgbClr val="000000"/>
              </a:solidFill>
              <a:latin typeface="Baloo"/>
            </a:endParaRPr>
          </a:p>
        </p:txBody>
      </p:sp>
      <p:sp>
        <p:nvSpPr>
          <p:cNvPr id="13" name="TextBox 13"/>
          <p:cNvSpPr txBox="1"/>
          <p:nvPr/>
        </p:nvSpPr>
        <p:spPr>
          <a:xfrm>
            <a:off x="10652245" y="6825262"/>
            <a:ext cx="2663158" cy="1764030"/>
          </a:xfrm>
          <a:prstGeom prst="rect">
            <a:avLst/>
          </a:prstGeom>
        </p:spPr>
        <p:txBody>
          <a:bodyPr lIns="0" tIns="0" rIns="0" bIns="0" rtlCol="0" anchor="t">
            <a:spAutoFit/>
          </a:bodyPr>
          <a:lstStyle/>
          <a:p>
            <a:pPr algn="l">
              <a:lnSpc>
                <a:spcPts val="4680"/>
              </a:lnSpc>
            </a:pPr>
            <a:r>
              <a:rPr lang="en-US" sz="3600">
                <a:solidFill>
                  <a:srgbClr val="000000"/>
                </a:solidFill>
                <a:latin typeface="Baloo"/>
              </a:rPr>
              <a:t>Tailwin css và css thuần</a:t>
            </a:r>
          </a:p>
          <a:p>
            <a:pPr algn="l">
              <a:lnSpc>
                <a:spcPts val="4680"/>
              </a:lnSpc>
            </a:pPr>
            <a:endParaRPr lang="en-US" sz="3600">
              <a:solidFill>
                <a:srgbClr val="000000"/>
              </a:solidFill>
              <a:latin typeface="Baloo"/>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Freeform 2"/>
          <p:cNvSpPr/>
          <p:nvPr/>
        </p:nvSpPr>
        <p:spPr>
          <a:xfrm>
            <a:off x="2132517" y="2697974"/>
            <a:ext cx="13426611" cy="6560326"/>
          </a:xfrm>
          <a:custGeom>
            <a:avLst/>
            <a:gdLst/>
            <a:ahLst/>
            <a:cxnLst/>
            <a:rect l="l" t="t" r="r" b="b"/>
            <a:pathLst>
              <a:path w="13426611" h="6560326">
                <a:moveTo>
                  <a:pt x="0" y="0"/>
                </a:moveTo>
                <a:lnTo>
                  <a:pt x="13426611" y="0"/>
                </a:lnTo>
                <a:lnTo>
                  <a:pt x="13426611" y="6560326"/>
                </a:lnTo>
                <a:lnTo>
                  <a:pt x="0" y="6560326"/>
                </a:lnTo>
                <a:lnTo>
                  <a:pt x="0" y="0"/>
                </a:lnTo>
                <a:close/>
              </a:path>
            </a:pathLst>
          </a:custGeom>
          <a:blipFill>
            <a:blip r:embed="rId2"/>
            <a:stretch>
              <a:fillRect/>
            </a:stretch>
          </a:blipFill>
        </p:spPr>
      </p:sp>
      <p:sp>
        <p:nvSpPr>
          <p:cNvPr id="3" name="TextBox 3"/>
          <p:cNvSpPr txBox="1"/>
          <p:nvPr/>
        </p:nvSpPr>
        <p:spPr>
          <a:xfrm>
            <a:off x="3067548" y="1232809"/>
            <a:ext cx="12290952" cy="1095375"/>
          </a:xfrm>
          <a:prstGeom prst="rect">
            <a:avLst/>
          </a:prstGeom>
        </p:spPr>
        <p:txBody>
          <a:bodyPr lIns="0" tIns="0" rIns="0" bIns="0" rtlCol="0" anchor="t">
            <a:spAutoFit/>
          </a:bodyPr>
          <a:lstStyle/>
          <a:p>
            <a:pPr algn="ctr">
              <a:lnSpc>
                <a:spcPts val="8640"/>
              </a:lnSpc>
            </a:pPr>
            <a:r>
              <a:rPr lang="en-US" sz="7200">
                <a:solidFill>
                  <a:srgbClr val="000000"/>
                </a:solidFill>
                <a:latin typeface="Baloo"/>
              </a:rPr>
              <a:t>Kết quả xây dựng</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Freeform 2"/>
          <p:cNvSpPr/>
          <p:nvPr/>
        </p:nvSpPr>
        <p:spPr>
          <a:xfrm>
            <a:off x="2195459" y="2746642"/>
            <a:ext cx="13428517" cy="6511658"/>
          </a:xfrm>
          <a:custGeom>
            <a:avLst/>
            <a:gdLst/>
            <a:ahLst/>
            <a:cxnLst/>
            <a:rect l="l" t="t" r="r" b="b"/>
            <a:pathLst>
              <a:path w="13428517" h="6511658">
                <a:moveTo>
                  <a:pt x="0" y="0"/>
                </a:moveTo>
                <a:lnTo>
                  <a:pt x="13428517" y="0"/>
                </a:lnTo>
                <a:lnTo>
                  <a:pt x="13428517" y="6511658"/>
                </a:lnTo>
                <a:lnTo>
                  <a:pt x="0" y="6511658"/>
                </a:lnTo>
                <a:lnTo>
                  <a:pt x="0" y="0"/>
                </a:lnTo>
                <a:close/>
              </a:path>
            </a:pathLst>
          </a:custGeom>
          <a:blipFill>
            <a:blip r:embed="rId2"/>
            <a:stretch>
              <a:fillRect/>
            </a:stretch>
          </a:blipFill>
        </p:spPr>
      </p:sp>
      <p:sp>
        <p:nvSpPr>
          <p:cNvPr id="3" name="TextBox 3"/>
          <p:cNvSpPr txBox="1"/>
          <p:nvPr/>
        </p:nvSpPr>
        <p:spPr>
          <a:xfrm>
            <a:off x="3067548" y="1232809"/>
            <a:ext cx="12290952" cy="1095375"/>
          </a:xfrm>
          <a:prstGeom prst="rect">
            <a:avLst/>
          </a:prstGeom>
        </p:spPr>
        <p:txBody>
          <a:bodyPr lIns="0" tIns="0" rIns="0" bIns="0" rtlCol="0" anchor="t">
            <a:spAutoFit/>
          </a:bodyPr>
          <a:lstStyle/>
          <a:p>
            <a:pPr algn="ctr">
              <a:lnSpc>
                <a:spcPts val="8640"/>
              </a:lnSpc>
            </a:pPr>
            <a:r>
              <a:rPr lang="en-US" sz="7200">
                <a:solidFill>
                  <a:srgbClr val="000000"/>
                </a:solidFill>
                <a:latin typeface="Baloo"/>
              </a:rPr>
              <a:t>Kết quả xây dựng</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Freeform 2"/>
          <p:cNvSpPr/>
          <p:nvPr/>
        </p:nvSpPr>
        <p:spPr>
          <a:xfrm>
            <a:off x="2295838" y="2328184"/>
            <a:ext cx="13440744" cy="6515439"/>
          </a:xfrm>
          <a:custGeom>
            <a:avLst/>
            <a:gdLst/>
            <a:ahLst/>
            <a:cxnLst/>
            <a:rect l="l" t="t" r="r" b="b"/>
            <a:pathLst>
              <a:path w="13440744" h="6515439">
                <a:moveTo>
                  <a:pt x="0" y="0"/>
                </a:moveTo>
                <a:lnTo>
                  <a:pt x="13440744" y="0"/>
                </a:lnTo>
                <a:lnTo>
                  <a:pt x="13440744" y="6515439"/>
                </a:lnTo>
                <a:lnTo>
                  <a:pt x="0" y="6515439"/>
                </a:lnTo>
                <a:lnTo>
                  <a:pt x="0" y="0"/>
                </a:lnTo>
                <a:close/>
              </a:path>
            </a:pathLst>
          </a:custGeom>
          <a:blipFill>
            <a:blip r:embed="rId2"/>
            <a:stretch>
              <a:fillRect/>
            </a:stretch>
          </a:blipFill>
        </p:spPr>
      </p:sp>
      <p:sp>
        <p:nvSpPr>
          <p:cNvPr id="3" name="TextBox 3"/>
          <p:cNvSpPr txBox="1"/>
          <p:nvPr/>
        </p:nvSpPr>
        <p:spPr>
          <a:xfrm>
            <a:off x="3067548" y="1232809"/>
            <a:ext cx="12290952" cy="1095375"/>
          </a:xfrm>
          <a:prstGeom prst="rect">
            <a:avLst/>
          </a:prstGeom>
        </p:spPr>
        <p:txBody>
          <a:bodyPr lIns="0" tIns="0" rIns="0" bIns="0" rtlCol="0" anchor="t">
            <a:spAutoFit/>
          </a:bodyPr>
          <a:lstStyle/>
          <a:p>
            <a:pPr algn="ctr">
              <a:lnSpc>
                <a:spcPts val="8640"/>
              </a:lnSpc>
            </a:pPr>
            <a:r>
              <a:rPr lang="en-US" sz="7200">
                <a:solidFill>
                  <a:srgbClr val="000000"/>
                </a:solidFill>
                <a:latin typeface="Baloo"/>
              </a:rPr>
              <a:t>Kết quả xây dựng</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7408585">
            <a:off x="4499355" y="-533795"/>
            <a:ext cx="9289290" cy="10369815"/>
          </a:xfrm>
          <a:prstGeom prst="rect">
            <a:avLst/>
          </a:prstGeom>
        </p:spPr>
      </p:pic>
      <p:grpSp>
        <p:nvGrpSpPr>
          <p:cNvPr id="3" name="Group 3"/>
          <p:cNvGrpSpPr/>
          <p:nvPr/>
        </p:nvGrpSpPr>
        <p:grpSpPr>
          <a:xfrm>
            <a:off x="4144928" y="4239083"/>
            <a:ext cx="9444385" cy="2164839"/>
            <a:chOff x="0" y="0"/>
            <a:chExt cx="12592514" cy="2886452"/>
          </a:xfrm>
        </p:grpSpPr>
        <p:sp>
          <p:nvSpPr>
            <p:cNvPr id="4" name="TextBox 4"/>
            <p:cNvSpPr txBox="1"/>
            <p:nvPr/>
          </p:nvSpPr>
          <p:spPr>
            <a:xfrm>
              <a:off x="0" y="-4233"/>
              <a:ext cx="12592514" cy="1828800"/>
            </a:xfrm>
            <a:prstGeom prst="rect">
              <a:avLst/>
            </a:prstGeom>
          </p:spPr>
          <p:txBody>
            <a:bodyPr lIns="0" tIns="0" rIns="0" bIns="0" rtlCol="0" anchor="t">
              <a:spAutoFit/>
            </a:bodyPr>
            <a:lstStyle/>
            <a:p>
              <a:pPr algn="ctr">
                <a:lnSpc>
                  <a:spcPts val="10800"/>
                </a:lnSpc>
              </a:pPr>
              <a:r>
                <a:rPr lang="en-US" sz="9000">
                  <a:solidFill>
                    <a:srgbClr val="000000"/>
                  </a:solidFill>
                  <a:latin typeface="Baloo"/>
                </a:rPr>
                <a:t>DEMO Sản phẩm</a:t>
              </a:r>
            </a:p>
          </p:txBody>
        </p:sp>
        <p:sp>
          <p:nvSpPr>
            <p:cNvPr id="5" name="TextBox 5"/>
            <p:cNvSpPr txBox="1"/>
            <p:nvPr/>
          </p:nvSpPr>
          <p:spPr>
            <a:xfrm>
              <a:off x="0" y="2191127"/>
              <a:ext cx="12592514" cy="661458"/>
            </a:xfrm>
            <a:prstGeom prst="rect">
              <a:avLst/>
            </a:prstGeom>
          </p:spPr>
          <p:txBody>
            <a:bodyPr lIns="0" tIns="0" rIns="0" bIns="0" rtlCol="0" anchor="t">
              <a:spAutoFit/>
            </a:bodyPr>
            <a:lstStyle/>
            <a:p>
              <a:pPr algn="ctr">
                <a:lnSpc>
                  <a:spcPts val="4062"/>
                </a:lnSpc>
              </a:pPr>
              <a:endParaRPr/>
            </a:p>
          </p:txBody>
        </p:sp>
      </p:grpSp>
      <p:pic>
        <p:nvPicPr>
          <p:cNvPr id="6" name="Picture 6"/>
          <p:cNvPicPr>
            <a:picLocks noChangeAspect="1"/>
          </p:cNvPicPr>
          <p:nvPr/>
        </p:nvPicPr>
        <p:blipFill>
          <a:blip r:embed="rId3"/>
          <a:srcRect l="62989" t="67035"/>
          <a:stretch>
            <a:fillRect/>
          </a:stretch>
        </p:blipFill>
        <p:spPr>
          <a:xfrm rot="5400000">
            <a:off x="-202103" y="6179918"/>
            <a:ext cx="4312936" cy="3841377"/>
          </a:xfrm>
          <a:prstGeom prst="rect">
            <a:avLst/>
          </a:prstGeom>
        </p:spPr>
      </p:pic>
      <p:pic>
        <p:nvPicPr>
          <p:cNvPr id="7" name="Picture 7"/>
          <p:cNvPicPr>
            <a:picLocks noChangeAspect="1"/>
          </p:cNvPicPr>
          <p:nvPr/>
        </p:nvPicPr>
        <p:blipFill>
          <a:blip r:embed="rId4"/>
          <a:srcRect/>
          <a:stretch>
            <a:fillRect/>
          </a:stretch>
        </p:blipFill>
        <p:spPr>
          <a:xfrm>
            <a:off x="11640279" y="-4239083"/>
            <a:ext cx="8152651" cy="8478165"/>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flipH="1">
            <a:off x="-21944" y="0"/>
            <a:ext cx="11958233" cy="2098730"/>
          </a:xfrm>
          <a:prstGeom prst="rect">
            <a:avLst/>
          </a:prstGeom>
        </p:spPr>
      </p:pic>
      <p:sp>
        <p:nvSpPr>
          <p:cNvPr id="3" name="TextBox 3"/>
          <p:cNvSpPr txBox="1"/>
          <p:nvPr/>
        </p:nvSpPr>
        <p:spPr>
          <a:xfrm>
            <a:off x="1923233" y="2256743"/>
            <a:ext cx="14174062" cy="1038225"/>
          </a:xfrm>
          <a:prstGeom prst="rect">
            <a:avLst/>
          </a:prstGeom>
        </p:spPr>
        <p:txBody>
          <a:bodyPr lIns="0" tIns="0" rIns="0" bIns="0" rtlCol="0" anchor="t">
            <a:spAutoFit/>
          </a:bodyPr>
          <a:lstStyle/>
          <a:p>
            <a:pPr algn="l">
              <a:lnSpc>
                <a:spcPts val="8280"/>
              </a:lnSpc>
            </a:pPr>
            <a:r>
              <a:rPr lang="en-US" sz="6900">
                <a:solidFill>
                  <a:srgbClr val="000000"/>
                </a:solidFill>
                <a:latin typeface="Baloo"/>
              </a:rPr>
              <a:t>Kết luận và hướng phát triển dự án</a:t>
            </a:r>
          </a:p>
        </p:txBody>
      </p:sp>
      <p:sp>
        <p:nvSpPr>
          <p:cNvPr id="4" name="TextBox 4"/>
          <p:cNvSpPr txBox="1"/>
          <p:nvPr/>
        </p:nvSpPr>
        <p:spPr>
          <a:xfrm>
            <a:off x="1923233" y="4402842"/>
            <a:ext cx="6610985" cy="5120005"/>
          </a:xfrm>
          <a:prstGeom prst="rect">
            <a:avLst/>
          </a:prstGeom>
        </p:spPr>
        <p:txBody>
          <a:bodyPr lIns="0" tIns="0" rIns="0" bIns="0" rtlCol="0" anchor="t">
            <a:spAutoFit/>
          </a:bodyPr>
          <a:lstStyle/>
          <a:p>
            <a:pPr algn="l">
              <a:lnSpc>
                <a:spcPts val="3380"/>
              </a:lnSpc>
            </a:pPr>
            <a:r>
              <a:rPr lang="en-US" sz="2600">
                <a:solidFill>
                  <a:srgbClr val="000000"/>
                </a:solidFill>
                <a:latin typeface="Clear Sans"/>
              </a:rPr>
              <a:t> - Giao diện thân thiện.</a:t>
            </a:r>
          </a:p>
          <a:p>
            <a:pPr algn="l">
              <a:lnSpc>
                <a:spcPts val="3380"/>
              </a:lnSpc>
            </a:pPr>
            <a:r>
              <a:rPr lang="en-US" sz="2600">
                <a:solidFill>
                  <a:srgbClr val="000000"/>
                </a:solidFill>
                <a:latin typeface="Clear Sans"/>
              </a:rPr>
              <a:t> - Website đã đáp ứng được yêu cầu xử lý nghiệp vụ cơ bản của quá trình bán hàng như quản lý sản phẩm, quản lý đơn hàng.</a:t>
            </a:r>
          </a:p>
          <a:p>
            <a:pPr algn="l">
              <a:lnSpc>
                <a:spcPts val="3380"/>
              </a:lnSpc>
            </a:pPr>
            <a:r>
              <a:rPr lang="en-US" sz="2600">
                <a:solidFill>
                  <a:srgbClr val="000000"/>
                </a:solidFill>
                <a:latin typeface="Clear Sans"/>
              </a:rPr>
              <a:t> - Các thông tin được lưu trữ khoa học, xử lý một cách dễ dàng, chính xác.</a:t>
            </a:r>
          </a:p>
          <a:p>
            <a:pPr algn="l">
              <a:lnSpc>
                <a:spcPts val="3380"/>
              </a:lnSpc>
            </a:pPr>
            <a:r>
              <a:rPr lang="en-US" sz="2600">
                <a:solidFill>
                  <a:srgbClr val="000000"/>
                </a:solidFill>
                <a:latin typeface="Clear Sans"/>
              </a:rPr>
              <a:t> - Các vùng nhập liệu được kiểm soát, tránh việc sai sót thông tin trong quá trình nhập dữ liệu.</a:t>
            </a:r>
          </a:p>
          <a:p>
            <a:pPr algn="l">
              <a:lnSpc>
                <a:spcPts val="3380"/>
              </a:lnSpc>
            </a:pPr>
            <a:r>
              <a:rPr lang="en-US" sz="2600">
                <a:solidFill>
                  <a:srgbClr val="000000"/>
                </a:solidFill>
                <a:latin typeface="Clear Sans"/>
              </a:rPr>
              <a:t> - Hỗ trợ đặt hàng trực tuyến.</a:t>
            </a:r>
          </a:p>
          <a:p>
            <a:pPr algn="l">
              <a:lnSpc>
                <a:spcPts val="3380"/>
              </a:lnSpc>
            </a:pPr>
            <a:endParaRPr lang="en-US" sz="2600">
              <a:solidFill>
                <a:srgbClr val="000000"/>
              </a:solidFill>
              <a:latin typeface="Clear Sans"/>
            </a:endParaRPr>
          </a:p>
          <a:p>
            <a:pPr algn="l">
              <a:lnSpc>
                <a:spcPts val="3380"/>
              </a:lnSpc>
            </a:pPr>
            <a:endParaRPr lang="en-US" sz="2600">
              <a:solidFill>
                <a:srgbClr val="000000"/>
              </a:solidFill>
              <a:latin typeface="Clear Sans"/>
            </a:endParaRPr>
          </a:p>
        </p:txBody>
      </p:sp>
      <p:sp>
        <p:nvSpPr>
          <p:cNvPr id="5" name="TextBox 5"/>
          <p:cNvSpPr txBox="1"/>
          <p:nvPr/>
        </p:nvSpPr>
        <p:spPr>
          <a:xfrm>
            <a:off x="1923233" y="3649767"/>
            <a:ext cx="4369386" cy="582930"/>
          </a:xfrm>
          <a:prstGeom prst="rect">
            <a:avLst/>
          </a:prstGeom>
        </p:spPr>
        <p:txBody>
          <a:bodyPr lIns="0" tIns="0" rIns="0" bIns="0" rtlCol="0" anchor="t">
            <a:spAutoFit/>
          </a:bodyPr>
          <a:lstStyle/>
          <a:p>
            <a:pPr algn="l">
              <a:lnSpc>
                <a:spcPts val="4680"/>
              </a:lnSpc>
            </a:pPr>
            <a:r>
              <a:rPr lang="en-US" sz="3600">
                <a:solidFill>
                  <a:srgbClr val="000000"/>
                </a:solidFill>
                <a:latin typeface="Baloo"/>
              </a:rPr>
              <a:t>Kết quả đạt được</a:t>
            </a:r>
          </a:p>
        </p:txBody>
      </p:sp>
      <p:pic>
        <p:nvPicPr>
          <p:cNvPr id="6" name="Picture 6"/>
          <p:cNvPicPr>
            <a:picLocks noChangeAspect="1"/>
          </p:cNvPicPr>
          <p:nvPr/>
        </p:nvPicPr>
        <p:blipFill>
          <a:blip r:embed="rId3"/>
          <a:srcRect r="64034" b="46739"/>
          <a:stretch>
            <a:fillRect/>
          </a:stretch>
        </p:blipFill>
        <p:spPr>
          <a:xfrm rot="5400000" flipH="1" flipV="1">
            <a:off x="585620" y="7293456"/>
            <a:ext cx="2435606" cy="3606846"/>
          </a:xfrm>
          <a:prstGeom prst="rect">
            <a:avLst/>
          </a:prstGeom>
        </p:spPr>
      </p:pic>
      <p:sp>
        <p:nvSpPr>
          <p:cNvPr id="7" name="TextBox 7"/>
          <p:cNvSpPr txBox="1"/>
          <p:nvPr/>
        </p:nvSpPr>
        <p:spPr>
          <a:xfrm>
            <a:off x="9338385" y="4223172"/>
            <a:ext cx="6610985" cy="2119630"/>
          </a:xfrm>
          <a:prstGeom prst="rect">
            <a:avLst/>
          </a:prstGeom>
        </p:spPr>
        <p:txBody>
          <a:bodyPr lIns="0" tIns="0" rIns="0" bIns="0" rtlCol="0" anchor="t">
            <a:spAutoFit/>
          </a:bodyPr>
          <a:lstStyle/>
          <a:p>
            <a:pPr algn="l">
              <a:lnSpc>
                <a:spcPts val="3380"/>
              </a:lnSpc>
            </a:pPr>
            <a:r>
              <a:rPr lang="en-US" sz="2600">
                <a:solidFill>
                  <a:srgbClr val="000000"/>
                </a:solidFill>
                <a:latin typeface="Clear Sans"/>
              </a:rPr>
              <a:t> -Xây dựng thêm phương thức khuyến mại</a:t>
            </a:r>
          </a:p>
          <a:p>
            <a:pPr algn="l">
              <a:lnSpc>
                <a:spcPts val="3380"/>
              </a:lnSpc>
            </a:pPr>
            <a:r>
              <a:rPr lang="en-US" sz="2600">
                <a:solidFill>
                  <a:srgbClr val="000000"/>
                </a:solidFill>
                <a:latin typeface="Clear Sans"/>
              </a:rPr>
              <a:t> - Hỗ trợ thanh toán thêm các phương thức mới.</a:t>
            </a:r>
          </a:p>
          <a:p>
            <a:pPr algn="l">
              <a:lnSpc>
                <a:spcPts val="3380"/>
              </a:lnSpc>
            </a:pPr>
            <a:r>
              <a:rPr lang="en-US" sz="2600">
                <a:solidFill>
                  <a:srgbClr val="000000"/>
                </a:solidFill>
                <a:latin typeface="Clear Sans"/>
              </a:rPr>
              <a:t> - </a:t>
            </a:r>
          </a:p>
          <a:p>
            <a:pPr algn="l">
              <a:lnSpc>
                <a:spcPts val="3380"/>
              </a:lnSpc>
            </a:pPr>
            <a:endParaRPr lang="en-US" sz="2600">
              <a:solidFill>
                <a:srgbClr val="000000"/>
              </a:solidFill>
              <a:latin typeface="Clear Sans"/>
            </a:endParaRPr>
          </a:p>
        </p:txBody>
      </p:sp>
      <p:sp>
        <p:nvSpPr>
          <p:cNvPr id="8" name="TextBox 8"/>
          <p:cNvSpPr txBox="1"/>
          <p:nvPr/>
        </p:nvSpPr>
        <p:spPr>
          <a:xfrm>
            <a:off x="9338385" y="3649767"/>
            <a:ext cx="4369386" cy="582930"/>
          </a:xfrm>
          <a:prstGeom prst="rect">
            <a:avLst/>
          </a:prstGeom>
        </p:spPr>
        <p:txBody>
          <a:bodyPr lIns="0" tIns="0" rIns="0" bIns="0" rtlCol="0" anchor="t">
            <a:spAutoFit/>
          </a:bodyPr>
          <a:lstStyle/>
          <a:p>
            <a:pPr algn="l">
              <a:lnSpc>
                <a:spcPts val="4680"/>
              </a:lnSpc>
            </a:pPr>
            <a:r>
              <a:rPr lang="en-US" sz="3600">
                <a:solidFill>
                  <a:srgbClr val="000000"/>
                </a:solidFill>
                <a:latin typeface="Baloo"/>
              </a:rPr>
              <a:t>Hướng phát triển</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7408585">
            <a:off x="4499355" y="-533795"/>
            <a:ext cx="9289290" cy="10369815"/>
          </a:xfrm>
          <a:prstGeom prst="rect">
            <a:avLst/>
          </a:prstGeom>
        </p:spPr>
      </p:pic>
      <p:sp>
        <p:nvSpPr>
          <p:cNvPr id="3" name="TextBox 3"/>
          <p:cNvSpPr txBox="1"/>
          <p:nvPr/>
        </p:nvSpPr>
        <p:spPr>
          <a:xfrm>
            <a:off x="4421807" y="3371312"/>
            <a:ext cx="9444385" cy="2743200"/>
          </a:xfrm>
          <a:prstGeom prst="rect">
            <a:avLst/>
          </a:prstGeom>
        </p:spPr>
        <p:txBody>
          <a:bodyPr lIns="0" tIns="0" rIns="0" bIns="0" rtlCol="0" anchor="t">
            <a:spAutoFit/>
          </a:bodyPr>
          <a:lstStyle/>
          <a:p>
            <a:pPr algn="ctr">
              <a:lnSpc>
                <a:spcPts val="10800"/>
              </a:lnSpc>
            </a:pPr>
            <a:r>
              <a:rPr lang="en-US" sz="9000">
                <a:solidFill>
                  <a:srgbClr val="000000"/>
                </a:solidFill>
                <a:latin typeface="Baloo"/>
              </a:rPr>
              <a:t>Cảm mơn vì đã theo dõi!</a:t>
            </a:r>
          </a:p>
        </p:txBody>
      </p:sp>
      <p:pic>
        <p:nvPicPr>
          <p:cNvPr id="4" name="Picture 4"/>
          <p:cNvPicPr>
            <a:picLocks noChangeAspect="1"/>
          </p:cNvPicPr>
          <p:nvPr/>
        </p:nvPicPr>
        <p:blipFill>
          <a:blip r:embed="rId3"/>
          <a:srcRect l="62989" t="67035"/>
          <a:stretch>
            <a:fillRect/>
          </a:stretch>
        </p:blipFill>
        <p:spPr>
          <a:xfrm rot="5400000">
            <a:off x="-202103" y="6179918"/>
            <a:ext cx="4312936" cy="3841377"/>
          </a:xfrm>
          <a:prstGeom prst="rect">
            <a:avLst/>
          </a:prstGeom>
        </p:spPr>
      </p:pic>
      <p:pic>
        <p:nvPicPr>
          <p:cNvPr id="5" name="Picture 5"/>
          <p:cNvPicPr>
            <a:picLocks noChangeAspect="1"/>
          </p:cNvPicPr>
          <p:nvPr/>
        </p:nvPicPr>
        <p:blipFill>
          <a:blip r:embed="rId4"/>
          <a:srcRect/>
          <a:stretch>
            <a:fillRect/>
          </a:stretch>
        </p:blipFill>
        <p:spPr>
          <a:xfrm>
            <a:off x="11640279" y="-4239083"/>
            <a:ext cx="8152651" cy="847816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62989" t="67035"/>
          <a:stretch>
            <a:fillRect/>
          </a:stretch>
        </p:blipFill>
        <p:spPr>
          <a:xfrm rot="-10800000">
            <a:off x="0" y="-32502"/>
            <a:ext cx="3468258" cy="3089052"/>
          </a:xfrm>
          <a:prstGeom prst="rect">
            <a:avLst/>
          </a:prstGeom>
        </p:spPr>
      </p:pic>
      <p:sp>
        <p:nvSpPr>
          <p:cNvPr id="3" name="TextBox 3"/>
          <p:cNvSpPr txBox="1"/>
          <p:nvPr/>
        </p:nvSpPr>
        <p:spPr>
          <a:xfrm>
            <a:off x="2766577" y="1907944"/>
            <a:ext cx="12754846" cy="1371600"/>
          </a:xfrm>
          <a:prstGeom prst="rect">
            <a:avLst/>
          </a:prstGeom>
        </p:spPr>
        <p:txBody>
          <a:bodyPr lIns="0" tIns="0" rIns="0" bIns="0" rtlCol="0" anchor="t">
            <a:spAutoFit/>
          </a:bodyPr>
          <a:lstStyle/>
          <a:p>
            <a:pPr algn="ctr">
              <a:lnSpc>
                <a:spcPts val="10800"/>
              </a:lnSpc>
            </a:pPr>
            <a:r>
              <a:rPr lang="en-US" sz="9000">
                <a:solidFill>
                  <a:srgbClr val="000000"/>
                </a:solidFill>
                <a:latin typeface="Baloo"/>
              </a:rPr>
              <a:t>Mục Lục</a:t>
            </a:r>
          </a:p>
        </p:txBody>
      </p:sp>
      <p:sp>
        <p:nvSpPr>
          <p:cNvPr id="4" name="TextBox 4"/>
          <p:cNvSpPr txBox="1"/>
          <p:nvPr/>
        </p:nvSpPr>
        <p:spPr>
          <a:xfrm>
            <a:off x="1028700" y="3814416"/>
            <a:ext cx="4754372" cy="644525"/>
          </a:xfrm>
          <a:prstGeom prst="rect">
            <a:avLst/>
          </a:prstGeom>
        </p:spPr>
        <p:txBody>
          <a:bodyPr lIns="0" tIns="0" rIns="0" bIns="0" rtlCol="0" anchor="t">
            <a:spAutoFit/>
          </a:bodyPr>
          <a:lstStyle/>
          <a:p>
            <a:pPr algn="ctr">
              <a:lnSpc>
                <a:spcPts val="5199"/>
              </a:lnSpc>
            </a:pPr>
            <a:r>
              <a:rPr lang="en-US" sz="3999">
                <a:solidFill>
                  <a:srgbClr val="000000"/>
                </a:solidFill>
                <a:latin typeface="Baloo"/>
              </a:rPr>
              <a:t>1</a:t>
            </a:r>
          </a:p>
        </p:txBody>
      </p:sp>
      <p:sp>
        <p:nvSpPr>
          <p:cNvPr id="5" name="TextBox 5"/>
          <p:cNvSpPr txBox="1"/>
          <p:nvPr/>
        </p:nvSpPr>
        <p:spPr>
          <a:xfrm>
            <a:off x="1247178" y="4556760"/>
            <a:ext cx="4757851" cy="582930"/>
          </a:xfrm>
          <a:prstGeom prst="rect">
            <a:avLst/>
          </a:prstGeom>
        </p:spPr>
        <p:txBody>
          <a:bodyPr lIns="0" tIns="0" rIns="0" bIns="0" rtlCol="0" anchor="t">
            <a:spAutoFit/>
          </a:bodyPr>
          <a:lstStyle/>
          <a:p>
            <a:pPr algn="ctr">
              <a:lnSpc>
                <a:spcPts val="4680"/>
              </a:lnSpc>
            </a:pPr>
            <a:r>
              <a:rPr lang="en-US" sz="3600">
                <a:solidFill>
                  <a:srgbClr val="000000"/>
                </a:solidFill>
                <a:latin typeface="Baloo"/>
              </a:rPr>
              <a:t>Tổng quan đề tài</a:t>
            </a:r>
          </a:p>
        </p:txBody>
      </p:sp>
      <p:pic>
        <p:nvPicPr>
          <p:cNvPr id="6" name="Picture 6"/>
          <p:cNvPicPr>
            <a:picLocks noChangeAspect="1"/>
          </p:cNvPicPr>
          <p:nvPr/>
        </p:nvPicPr>
        <p:blipFill>
          <a:blip r:embed="rId3"/>
          <a:srcRect l="70477" t="23497"/>
          <a:stretch>
            <a:fillRect/>
          </a:stretch>
        </p:blipFill>
        <p:spPr>
          <a:xfrm rot="-5400000" flipH="1">
            <a:off x="12514025" y="4513025"/>
            <a:ext cx="3215480" cy="8332470"/>
          </a:xfrm>
          <a:prstGeom prst="rect">
            <a:avLst/>
          </a:prstGeom>
        </p:spPr>
      </p:pic>
      <p:sp>
        <p:nvSpPr>
          <p:cNvPr id="7" name="TextBox 7"/>
          <p:cNvSpPr txBox="1"/>
          <p:nvPr/>
        </p:nvSpPr>
        <p:spPr>
          <a:xfrm>
            <a:off x="10709094" y="3913173"/>
            <a:ext cx="4754372" cy="644525"/>
          </a:xfrm>
          <a:prstGeom prst="rect">
            <a:avLst/>
          </a:prstGeom>
        </p:spPr>
        <p:txBody>
          <a:bodyPr lIns="0" tIns="0" rIns="0" bIns="0" rtlCol="0" anchor="t">
            <a:spAutoFit/>
          </a:bodyPr>
          <a:lstStyle/>
          <a:p>
            <a:pPr algn="ctr">
              <a:lnSpc>
                <a:spcPts val="5199"/>
              </a:lnSpc>
            </a:pPr>
            <a:r>
              <a:rPr lang="en-US" sz="3999">
                <a:solidFill>
                  <a:srgbClr val="000000"/>
                </a:solidFill>
                <a:latin typeface="Baloo"/>
              </a:rPr>
              <a:t>2</a:t>
            </a:r>
          </a:p>
        </p:txBody>
      </p:sp>
      <p:sp>
        <p:nvSpPr>
          <p:cNvPr id="8" name="TextBox 8"/>
          <p:cNvSpPr txBox="1"/>
          <p:nvPr/>
        </p:nvSpPr>
        <p:spPr>
          <a:xfrm>
            <a:off x="10927572" y="4655517"/>
            <a:ext cx="4757851" cy="1173480"/>
          </a:xfrm>
          <a:prstGeom prst="rect">
            <a:avLst/>
          </a:prstGeom>
        </p:spPr>
        <p:txBody>
          <a:bodyPr lIns="0" tIns="0" rIns="0" bIns="0" rtlCol="0" anchor="t">
            <a:spAutoFit/>
          </a:bodyPr>
          <a:lstStyle/>
          <a:p>
            <a:pPr algn="ctr">
              <a:lnSpc>
                <a:spcPts val="4680"/>
              </a:lnSpc>
            </a:pPr>
            <a:r>
              <a:rPr lang="en-US" sz="3600">
                <a:solidFill>
                  <a:srgbClr val="000000"/>
                </a:solidFill>
                <a:latin typeface="Baloo"/>
              </a:rPr>
              <a:t>Phân tích và thiết kế hệ thống</a:t>
            </a:r>
          </a:p>
        </p:txBody>
      </p:sp>
      <p:sp>
        <p:nvSpPr>
          <p:cNvPr id="9" name="TextBox 9"/>
          <p:cNvSpPr txBox="1"/>
          <p:nvPr/>
        </p:nvSpPr>
        <p:spPr>
          <a:xfrm>
            <a:off x="1247178" y="6117954"/>
            <a:ext cx="4754372" cy="644525"/>
          </a:xfrm>
          <a:prstGeom prst="rect">
            <a:avLst/>
          </a:prstGeom>
        </p:spPr>
        <p:txBody>
          <a:bodyPr lIns="0" tIns="0" rIns="0" bIns="0" rtlCol="0" anchor="t">
            <a:spAutoFit/>
          </a:bodyPr>
          <a:lstStyle/>
          <a:p>
            <a:pPr algn="ctr">
              <a:lnSpc>
                <a:spcPts val="5199"/>
              </a:lnSpc>
            </a:pPr>
            <a:r>
              <a:rPr lang="en-US" sz="3999">
                <a:solidFill>
                  <a:srgbClr val="000000"/>
                </a:solidFill>
                <a:latin typeface="Baloo"/>
              </a:rPr>
              <a:t>3</a:t>
            </a:r>
          </a:p>
        </p:txBody>
      </p:sp>
      <p:sp>
        <p:nvSpPr>
          <p:cNvPr id="10" name="TextBox 10"/>
          <p:cNvSpPr txBox="1"/>
          <p:nvPr/>
        </p:nvSpPr>
        <p:spPr>
          <a:xfrm>
            <a:off x="1465655" y="6860298"/>
            <a:ext cx="4757851" cy="582930"/>
          </a:xfrm>
          <a:prstGeom prst="rect">
            <a:avLst/>
          </a:prstGeom>
        </p:spPr>
        <p:txBody>
          <a:bodyPr lIns="0" tIns="0" rIns="0" bIns="0" rtlCol="0" anchor="t">
            <a:spAutoFit/>
          </a:bodyPr>
          <a:lstStyle/>
          <a:p>
            <a:pPr algn="ctr">
              <a:lnSpc>
                <a:spcPts val="4680"/>
              </a:lnSpc>
            </a:pPr>
            <a:r>
              <a:rPr lang="en-US" sz="3600">
                <a:solidFill>
                  <a:srgbClr val="000000"/>
                </a:solidFill>
                <a:latin typeface="Baloo"/>
              </a:rPr>
              <a:t>Công cụ thực hiện </a:t>
            </a:r>
          </a:p>
        </p:txBody>
      </p:sp>
      <p:sp>
        <p:nvSpPr>
          <p:cNvPr id="11" name="TextBox 11"/>
          <p:cNvSpPr txBox="1"/>
          <p:nvPr/>
        </p:nvSpPr>
        <p:spPr>
          <a:xfrm>
            <a:off x="10709094" y="6467172"/>
            <a:ext cx="4754372" cy="644525"/>
          </a:xfrm>
          <a:prstGeom prst="rect">
            <a:avLst/>
          </a:prstGeom>
        </p:spPr>
        <p:txBody>
          <a:bodyPr lIns="0" tIns="0" rIns="0" bIns="0" rtlCol="0" anchor="t">
            <a:spAutoFit/>
          </a:bodyPr>
          <a:lstStyle/>
          <a:p>
            <a:pPr algn="ctr">
              <a:lnSpc>
                <a:spcPts val="5199"/>
              </a:lnSpc>
            </a:pPr>
            <a:r>
              <a:rPr lang="en-US" sz="3999">
                <a:solidFill>
                  <a:srgbClr val="000000"/>
                </a:solidFill>
                <a:latin typeface="Baloo"/>
              </a:rPr>
              <a:t>4</a:t>
            </a:r>
          </a:p>
        </p:txBody>
      </p:sp>
      <p:sp>
        <p:nvSpPr>
          <p:cNvPr id="12" name="TextBox 12"/>
          <p:cNvSpPr txBox="1"/>
          <p:nvPr/>
        </p:nvSpPr>
        <p:spPr>
          <a:xfrm>
            <a:off x="10927572" y="7209517"/>
            <a:ext cx="4757851" cy="1173480"/>
          </a:xfrm>
          <a:prstGeom prst="rect">
            <a:avLst/>
          </a:prstGeom>
        </p:spPr>
        <p:txBody>
          <a:bodyPr lIns="0" tIns="0" rIns="0" bIns="0" rtlCol="0" anchor="t">
            <a:spAutoFit/>
          </a:bodyPr>
          <a:lstStyle/>
          <a:p>
            <a:pPr algn="ctr">
              <a:lnSpc>
                <a:spcPts val="4680"/>
              </a:lnSpc>
            </a:pPr>
            <a:r>
              <a:rPr lang="en-US" sz="3600">
                <a:solidFill>
                  <a:srgbClr val="000000"/>
                </a:solidFill>
                <a:latin typeface="Baloo"/>
              </a:rPr>
              <a:t>Kết luận và hướng phát triển dự án</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TextBox 2"/>
          <p:cNvSpPr txBox="1"/>
          <p:nvPr/>
        </p:nvSpPr>
        <p:spPr>
          <a:xfrm>
            <a:off x="1028700" y="1028700"/>
            <a:ext cx="10172854" cy="1371600"/>
          </a:xfrm>
          <a:prstGeom prst="rect">
            <a:avLst/>
          </a:prstGeom>
        </p:spPr>
        <p:txBody>
          <a:bodyPr lIns="0" tIns="0" rIns="0" bIns="0" rtlCol="0" anchor="t">
            <a:spAutoFit/>
          </a:bodyPr>
          <a:lstStyle/>
          <a:p>
            <a:pPr algn="l">
              <a:lnSpc>
                <a:spcPts val="10800"/>
              </a:lnSpc>
            </a:pPr>
            <a:r>
              <a:rPr lang="en-US" sz="9000">
                <a:solidFill>
                  <a:srgbClr val="000000"/>
                </a:solidFill>
                <a:latin typeface="Baloo"/>
              </a:rPr>
              <a:t>Tổng quan đề tài</a:t>
            </a:r>
          </a:p>
        </p:txBody>
      </p:sp>
      <p:pic>
        <p:nvPicPr>
          <p:cNvPr id="3" name="Picture 3"/>
          <p:cNvPicPr>
            <a:picLocks noChangeAspect="1"/>
          </p:cNvPicPr>
          <p:nvPr/>
        </p:nvPicPr>
        <p:blipFill>
          <a:blip r:embed="rId2"/>
          <a:srcRect/>
          <a:stretch>
            <a:fillRect/>
          </a:stretch>
        </p:blipFill>
        <p:spPr>
          <a:xfrm rot="-8937396">
            <a:off x="7972009" y="5738077"/>
            <a:ext cx="8964268" cy="8506586"/>
          </a:xfrm>
          <a:prstGeom prst="rect">
            <a:avLst/>
          </a:prstGeom>
        </p:spPr>
      </p:pic>
      <p:grpSp>
        <p:nvGrpSpPr>
          <p:cNvPr id="4" name="Group 4"/>
          <p:cNvGrpSpPr/>
          <p:nvPr/>
        </p:nvGrpSpPr>
        <p:grpSpPr>
          <a:xfrm>
            <a:off x="1028700" y="5531221"/>
            <a:ext cx="8293143" cy="2028040"/>
            <a:chOff x="0" y="0"/>
            <a:chExt cx="11057524" cy="2704053"/>
          </a:xfrm>
        </p:grpSpPr>
        <p:sp>
          <p:nvSpPr>
            <p:cNvPr id="5" name="TextBox 5"/>
            <p:cNvSpPr txBox="1"/>
            <p:nvPr/>
          </p:nvSpPr>
          <p:spPr>
            <a:xfrm>
              <a:off x="0" y="-38100"/>
              <a:ext cx="8248829" cy="764540"/>
            </a:xfrm>
            <a:prstGeom prst="rect">
              <a:avLst/>
            </a:prstGeom>
          </p:spPr>
          <p:txBody>
            <a:bodyPr lIns="0" tIns="0" rIns="0" bIns="0" rtlCol="0" anchor="t">
              <a:spAutoFit/>
            </a:bodyPr>
            <a:lstStyle/>
            <a:p>
              <a:pPr algn="l">
                <a:lnSpc>
                  <a:spcPts val="4680"/>
                </a:lnSpc>
              </a:pPr>
              <a:r>
                <a:rPr lang="en-US" sz="3600">
                  <a:solidFill>
                    <a:srgbClr val="000000"/>
                  </a:solidFill>
                  <a:latin typeface="Baloo"/>
                </a:rPr>
                <a:t>1.2. Giải pháp</a:t>
              </a:r>
            </a:p>
          </p:txBody>
        </p:sp>
        <p:sp>
          <p:nvSpPr>
            <p:cNvPr id="6" name="TextBox 6"/>
            <p:cNvSpPr txBox="1"/>
            <p:nvPr/>
          </p:nvSpPr>
          <p:spPr>
            <a:xfrm>
              <a:off x="0" y="1055664"/>
              <a:ext cx="11057524" cy="1679998"/>
            </a:xfrm>
            <a:prstGeom prst="rect">
              <a:avLst/>
            </a:prstGeom>
          </p:spPr>
          <p:txBody>
            <a:bodyPr lIns="0" tIns="0" rIns="0" bIns="0" rtlCol="0" anchor="t">
              <a:spAutoFit/>
            </a:bodyPr>
            <a:lstStyle/>
            <a:p>
              <a:pPr marL="561341" lvl="1" indent="-280670" algn="l">
                <a:lnSpc>
                  <a:spcPts val="3380"/>
                </a:lnSpc>
                <a:buFont typeface="Arial"/>
                <a:buChar char="•"/>
              </a:pPr>
              <a:r>
                <a:rPr lang="en-US" sz="2600">
                  <a:solidFill>
                    <a:srgbClr val="000000"/>
                  </a:solidFill>
                  <a:latin typeface="Clear Sans"/>
                </a:rPr>
                <a:t>Phát triển website để giúp các doanh nghiệp kinh doanh online bán hàng một cách thuận tiện nhất và quản lý doanh số chính xác.</a:t>
              </a:r>
            </a:p>
          </p:txBody>
        </p:sp>
      </p:grpSp>
      <p:sp>
        <p:nvSpPr>
          <p:cNvPr id="7" name="Freeform 7"/>
          <p:cNvSpPr/>
          <p:nvPr/>
        </p:nvSpPr>
        <p:spPr>
          <a:xfrm rot="-776060">
            <a:off x="12219516" y="-1981356"/>
            <a:ext cx="8338090" cy="7254138"/>
          </a:xfrm>
          <a:custGeom>
            <a:avLst/>
            <a:gdLst/>
            <a:ahLst/>
            <a:cxnLst/>
            <a:rect l="l" t="t" r="r" b="b"/>
            <a:pathLst>
              <a:path w="8338090" h="7254138">
                <a:moveTo>
                  <a:pt x="0" y="0"/>
                </a:moveTo>
                <a:lnTo>
                  <a:pt x="8338090" y="0"/>
                </a:lnTo>
                <a:lnTo>
                  <a:pt x="8338090" y="7254138"/>
                </a:lnTo>
                <a:lnTo>
                  <a:pt x="0" y="725413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8" name="Group 8"/>
          <p:cNvGrpSpPr/>
          <p:nvPr/>
        </p:nvGrpSpPr>
        <p:grpSpPr>
          <a:xfrm>
            <a:off x="10703640" y="2735890"/>
            <a:ext cx="6387302" cy="6147834"/>
            <a:chOff x="30480" y="591820"/>
            <a:chExt cx="12736830" cy="12259310"/>
          </a:xfrm>
        </p:grpSpPr>
        <p:sp>
          <p:nvSpPr>
            <p:cNvPr id="9" name="Freeform 9"/>
            <p:cNvSpPr/>
            <p:nvPr/>
          </p:nvSpPr>
          <p:spPr>
            <a:xfrm>
              <a:off x="0" y="0"/>
              <a:ext cx="12736830" cy="12259310"/>
            </a:xfrm>
            <a:custGeom>
              <a:avLst/>
              <a:gdLst/>
              <a:ahLst/>
              <a:cxnLst/>
              <a:rect l="l" t="t" r="r" b="b"/>
              <a:pathLst>
                <a:path w="12736830" h="12259310">
                  <a:moveTo>
                    <a:pt x="11925300" y="4271010"/>
                  </a:moveTo>
                  <a:cubicBezTo>
                    <a:pt x="10819130" y="2120900"/>
                    <a:pt x="8590280" y="544830"/>
                    <a:pt x="6215380" y="297180"/>
                  </a:cubicBezTo>
                  <a:cubicBezTo>
                    <a:pt x="4277360" y="0"/>
                    <a:pt x="3002280" y="913130"/>
                    <a:pt x="1960880" y="2170430"/>
                  </a:cubicBezTo>
                  <a:cubicBezTo>
                    <a:pt x="919480" y="3427730"/>
                    <a:pt x="365760" y="5030470"/>
                    <a:pt x="142240" y="6647180"/>
                  </a:cubicBezTo>
                  <a:cubicBezTo>
                    <a:pt x="24130" y="7500620"/>
                    <a:pt x="0" y="8406130"/>
                    <a:pt x="361950" y="9188450"/>
                  </a:cubicBezTo>
                  <a:cubicBezTo>
                    <a:pt x="820420" y="10180320"/>
                    <a:pt x="1822450" y="10811510"/>
                    <a:pt x="2842260" y="11203940"/>
                  </a:cubicBezTo>
                  <a:cubicBezTo>
                    <a:pt x="5585460" y="12259310"/>
                    <a:pt x="8953501" y="11850370"/>
                    <a:pt x="11088370" y="9828530"/>
                  </a:cubicBezTo>
                  <a:cubicBezTo>
                    <a:pt x="11756390" y="9196070"/>
                    <a:pt x="12303760" y="8403590"/>
                    <a:pt x="12499340" y="7504430"/>
                  </a:cubicBezTo>
                  <a:cubicBezTo>
                    <a:pt x="12736830" y="6413500"/>
                    <a:pt x="12435840" y="5264150"/>
                    <a:pt x="11925300" y="4271010"/>
                  </a:cubicBezTo>
                  <a:close/>
                </a:path>
              </a:pathLst>
            </a:custGeom>
            <a:blipFill>
              <a:blip r:embed="rId5"/>
              <a:stretch>
                <a:fillRect l="-38128"/>
              </a:stretch>
            </a:blipFill>
          </p:spPr>
        </p:sp>
      </p:grpSp>
      <p:grpSp>
        <p:nvGrpSpPr>
          <p:cNvPr id="10" name="Group 10"/>
          <p:cNvGrpSpPr/>
          <p:nvPr/>
        </p:nvGrpSpPr>
        <p:grpSpPr>
          <a:xfrm>
            <a:off x="1028700" y="2735890"/>
            <a:ext cx="8293143" cy="2461957"/>
            <a:chOff x="0" y="0"/>
            <a:chExt cx="11057524" cy="3282609"/>
          </a:xfrm>
        </p:grpSpPr>
        <p:sp>
          <p:nvSpPr>
            <p:cNvPr id="11" name="TextBox 11"/>
            <p:cNvSpPr txBox="1"/>
            <p:nvPr/>
          </p:nvSpPr>
          <p:spPr>
            <a:xfrm>
              <a:off x="0" y="-38100"/>
              <a:ext cx="11057524" cy="764540"/>
            </a:xfrm>
            <a:prstGeom prst="rect">
              <a:avLst/>
            </a:prstGeom>
          </p:spPr>
          <p:txBody>
            <a:bodyPr lIns="0" tIns="0" rIns="0" bIns="0" rtlCol="0" anchor="t">
              <a:spAutoFit/>
            </a:bodyPr>
            <a:lstStyle/>
            <a:p>
              <a:pPr algn="l">
                <a:lnSpc>
                  <a:spcPts val="4680"/>
                </a:lnSpc>
              </a:pPr>
              <a:r>
                <a:rPr lang="en-US" sz="3600">
                  <a:solidFill>
                    <a:srgbClr val="000000"/>
                  </a:solidFill>
                  <a:latin typeface="Baloo"/>
                </a:rPr>
                <a:t>1.1Đặt vấn đề</a:t>
              </a:r>
            </a:p>
          </p:txBody>
        </p:sp>
        <p:sp>
          <p:nvSpPr>
            <p:cNvPr id="12" name="TextBox 12"/>
            <p:cNvSpPr txBox="1"/>
            <p:nvPr/>
          </p:nvSpPr>
          <p:spPr>
            <a:xfrm>
              <a:off x="0" y="1055664"/>
              <a:ext cx="11057524" cy="2822998"/>
            </a:xfrm>
            <a:prstGeom prst="rect">
              <a:avLst/>
            </a:prstGeom>
          </p:spPr>
          <p:txBody>
            <a:bodyPr lIns="0" tIns="0" rIns="0" bIns="0" rtlCol="0" anchor="t">
              <a:spAutoFit/>
            </a:bodyPr>
            <a:lstStyle/>
            <a:p>
              <a:pPr algn="l">
                <a:lnSpc>
                  <a:spcPts val="3380"/>
                </a:lnSpc>
              </a:pPr>
              <a:r>
                <a:rPr lang="en-US" sz="2600">
                  <a:solidFill>
                    <a:srgbClr val="000000"/>
                  </a:solidFill>
                  <a:latin typeface="Clear Sans"/>
                </a:rPr>
                <a:t>Trong thời đại hiện nay, khi công nghệ không ngừng phát triển để đáp ứng nhu cầu của người tiêu dùng, mua sắm trực tuyến đã trở thành một xu hướng phổ biến</a:t>
              </a:r>
            </a:p>
            <a:p>
              <a:pPr algn="l">
                <a:lnSpc>
                  <a:spcPts val="3380"/>
                </a:lnSpc>
              </a:pPr>
              <a:endParaRPr lang="en-US" sz="2600">
                <a:solidFill>
                  <a:srgbClr val="000000"/>
                </a:solidFill>
                <a:latin typeface="Clear Sans"/>
              </a:endParaRPr>
            </a:p>
          </p:txBody>
        </p:sp>
      </p:grpSp>
      <p:sp>
        <p:nvSpPr>
          <p:cNvPr id="13" name="TextBox 13"/>
          <p:cNvSpPr txBox="1"/>
          <p:nvPr/>
        </p:nvSpPr>
        <p:spPr>
          <a:xfrm>
            <a:off x="1028700" y="7883111"/>
            <a:ext cx="8293143" cy="1262380"/>
          </a:xfrm>
          <a:prstGeom prst="rect">
            <a:avLst/>
          </a:prstGeom>
        </p:spPr>
        <p:txBody>
          <a:bodyPr lIns="0" tIns="0" rIns="0" bIns="0" rtlCol="0" anchor="t">
            <a:spAutoFit/>
          </a:bodyPr>
          <a:lstStyle/>
          <a:p>
            <a:pPr marL="561341" lvl="1" indent="-280670" algn="l">
              <a:lnSpc>
                <a:spcPts val="3380"/>
              </a:lnSpc>
              <a:buFont typeface="Arial"/>
              <a:buChar char="•"/>
            </a:pPr>
            <a:r>
              <a:rPr lang="en-US" sz="2600">
                <a:solidFill>
                  <a:srgbClr val="000000"/>
                </a:solidFill>
                <a:latin typeface="Clear Sans"/>
              </a:rPr>
              <a:t>Tạo ra giao diện đệp mắt và thân thiện với người dùng . Làm cho người dùng có trải nghiệm tốt khi sử dụng website</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TextBox 2"/>
          <p:cNvSpPr txBox="1"/>
          <p:nvPr/>
        </p:nvSpPr>
        <p:spPr>
          <a:xfrm>
            <a:off x="1028700" y="1028700"/>
            <a:ext cx="10172854" cy="1371600"/>
          </a:xfrm>
          <a:prstGeom prst="rect">
            <a:avLst/>
          </a:prstGeom>
        </p:spPr>
        <p:txBody>
          <a:bodyPr lIns="0" tIns="0" rIns="0" bIns="0" rtlCol="0" anchor="t">
            <a:spAutoFit/>
          </a:bodyPr>
          <a:lstStyle/>
          <a:p>
            <a:pPr algn="l">
              <a:lnSpc>
                <a:spcPts val="10800"/>
              </a:lnSpc>
            </a:pPr>
            <a:r>
              <a:rPr lang="en-US" sz="9000">
                <a:solidFill>
                  <a:srgbClr val="000000"/>
                </a:solidFill>
                <a:latin typeface="Baloo"/>
              </a:rPr>
              <a:t>Tổng quan đề tài</a:t>
            </a:r>
          </a:p>
        </p:txBody>
      </p:sp>
      <p:pic>
        <p:nvPicPr>
          <p:cNvPr id="3" name="Picture 3"/>
          <p:cNvPicPr>
            <a:picLocks noChangeAspect="1"/>
          </p:cNvPicPr>
          <p:nvPr/>
        </p:nvPicPr>
        <p:blipFill>
          <a:blip r:embed="rId2"/>
          <a:srcRect/>
          <a:stretch>
            <a:fillRect/>
          </a:stretch>
        </p:blipFill>
        <p:spPr>
          <a:xfrm rot="-8937396">
            <a:off x="7972009" y="5738077"/>
            <a:ext cx="8964268" cy="8506586"/>
          </a:xfrm>
          <a:prstGeom prst="rect">
            <a:avLst/>
          </a:prstGeom>
        </p:spPr>
      </p:pic>
      <p:sp>
        <p:nvSpPr>
          <p:cNvPr id="4" name="Freeform 4"/>
          <p:cNvSpPr/>
          <p:nvPr/>
        </p:nvSpPr>
        <p:spPr>
          <a:xfrm rot="-776060">
            <a:off x="12219516" y="-1981356"/>
            <a:ext cx="8338090" cy="7254138"/>
          </a:xfrm>
          <a:custGeom>
            <a:avLst/>
            <a:gdLst/>
            <a:ahLst/>
            <a:cxnLst/>
            <a:rect l="l" t="t" r="r" b="b"/>
            <a:pathLst>
              <a:path w="8338090" h="7254138">
                <a:moveTo>
                  <a:pt x="0" y="0"/>
                </a:moveTo>
                <a:lnTo>
                  <a:pt x="8338090" y="0"/>
                </a:lnTo>
                <a:lnTo>
                  <a:pt x="8338090" y="7254138"/>
                </a:lnTo>
                <a:lnTo>
                  <a:pt x="0" y="725413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5" name="Group 5"/>
          <p:cNvGrpSpPr/>
          <p:nvPr/>
        </p:nvGrpSpPr>
        <p:grpSpPr>
          <a:xfrm>
            <a:off x="10703640" y="2735890"/>
            <a:ext cx="6387302" cy="6147834"/>
            <a:chOff x="30480" y="591820"/>
            <a:chExt cx="12736830" cy="12259310"/>
          </a:xfrm>
        </p:grpSpPr>
        <p:sp>
          <p:nvSpPr>
            <p:cNvPr id="6" name="Freeform 6"/>
            <p:cNvSpPr/>
            <p:nvPr/>
          </p:nvSpPr>
          <p:spPr>
            <a:xfrm>
              <a:off x="0" y="0"/>
              <a:ext cx="12736830" cy="12259310"/>
            </a:xfrm>
            <a:custGeom>
              <a:avLst/>
              <a:gdLst/>
              <a:ahLst/>
              <a:cxnLst/>
              <a:rect l="l" t="t" r="r" b="b"/>
              <a:pathLst>
                <a:path w="12736830" h="12259310">
                  <a:moveTo>
                    <a:pt x="11925300" y="4271010"/>
                  </a:moveTo>
                  <a:cubicBezTo>
                    <a:pt x="10819130" y="2120900"/>
                    <a:pt x="8590280" y="544830"/>
                    <a:pt x="6215380" y="297180"/>
                  </a:cubicBezTo>
                  <a:cubicBezTo>
                    <a:pt x="4277360" y="0"/>
                    <a:pt x="3002280" y="913130"/>
                    <a:pt x="1960880" y="2170430"/>
                  </a:cubicBezTo>
                  <a:cubicBezTo>
                    <a:pt x="919480" y="3427730"/>
                    <a:pt x="365760" y="5030470"/>
                    <a:pt x="142240" y="6647180"/>
                  </a:cubicBezTo>
                  <a:cubicBezTo>
                    <a:pt x="24130" y="7500620"/>
                    <a:pt x="0" y="8406130"/>
                    <a:pt x="361950" y="9188450"/>
                  </a:cubicBezTo>
                  <a:cubicBezTo>
                    <a:pt x="820420" y="10180320"/>
                    <a:pt x="1822450" y="10811510"/>
                    <a:pt x="2842260" y="11203940"/>
                  </a:cubicBezTo>
                  <a:cubicBezTo>
                    <a:pt x="5585460" y="12259310"/>
                    <a:pt x="8953501" y="11850370"/>
                    <a:pt x="11088370" y="9828530"/>
                  </a:cubicBezTo>
                  <a:cubicBezTo>
                    <a:pt x="11756390" y="9196070"/>
                    <a:pt x="12303760" y="8403590"/>
                    <a:pt x="12499340" y="7504430"/>
                  </a:cubicBezTo>
                  <a:cubicBezTo>
                    <a:pt x="12736830" y="6413500"/>
                    <a:pt x="12435840" y="5264150"/>
                    <a:pt x="11925300" y="4271010"/>
                  </a:cubicBezTo>
                  <a:close/>
                </a:path>
              </a:pathLst>
            </a:custGeom>
            <a:blipFill>
              <a:blip r:embed="rId5"/>
              <a:stretch>
                <a:fillRect l="-38128"/>
              </a:stretch>
            </a:blipFill>
          </p:spPr>
        </p:sp>
      </p:grpSp>
      <p:sp>
        <p:nvSpPr>
          <p:cNvPr id="7" name="TextBox 7"/>
          <p:cNvSpPr txBox="1"/>
          <p:nvPr/>
        </p:nvSpPr>
        <p:spPr>
          <a:xfrm>
            <a:off x="1028700" y="3294667"/>
            <a:ext cx="8293143" cy="582930"/>
          </a:xfrm>
          <a:prstGeom prst="rect">
            <a:avLst/>
          </a:prstGeom>
        </p:spPr>
        <p:txBody>
          <a:bodyPr lIns="0" tIns="0" rIns="0" bIns="0" rtlCol="0" anchor="t">
            <a:spAutoFit/>
          </a:bodyPr>
          <a:lstStyle/>
          <a:p>
            <a:pPr algn="l">
              <a:lnSpc>
                <a:spcPts val="4680"/>
              </a:lnSpc>
            </a:pPr>
            <a:r>
              <a:rPr lang="en-US" sz="3600">
                <a:solidFill>
                  <a:srgbClr val="000000"/>
                </a:solidFill>
                <a:latin typeface="Baloo"/>
              </a:rPr>
              <a:t>1.3. Mục tiêu đề tài</a:t>
            </a:r>
          </a:p>
        </p:txBody>
      </p:sp>
      <p:sp>
        <p:nvSpPr>
          <p:cNvPr id="8" name="TextBox 8"/>
          <p:cNvSpPr txBox="1"/>
          <p:nvPr/>
        </p:nvSpPr>
        <p:spPr>
          <a:xfrm>
            <a:off x="1028700" y="5692288"/>
            <a:ext cx="8293143" cy="833755"/>
          </a:xfrm>
          <a:prstGeom prst="rect">
            <a:avLst/>
          </a:prstGeom>
        </p:spPr>
        <p:txBody>
          <a:bodyPr lIns="0" tIns="0" rIns="0" bIns="0" rtlCol="0" anchor="t">
            <a:spAutoFit/>
          </a:bodyPr>
          <a:lstStyle/>
          <a:p>
            <a:pPr marL="561341" lvl="1" indent="-280670" algn="l">
              <a:lnSpc>
                <a:spcPts val="3380"/>
              </a:lnSpc>
              <a:buFont typeface="Arial"/>
              <a:buChar char="•"/>
            </a:pPr>
            <a:r>
              <a:rPr lang="en-US" sz="2600">
                <a:solidFill>
                  <a:srgbClr val="000000"/>
                </a:solidFill>
                <a:latin typeface="Clear Sans"/>
              </a:rPr>
              <a:t>Nghiên cứu và phân tích nhu cầu của doanh nghiệp và nhu cầu sử dụng của khách hàng khi mua hàng</a:t>
            </a:r>
          </a:p>
        </p:txBody>
      </p:sp>
      <p:sp>
        <p:nvSpPr>
          <p:cNvPr id="9" name="TextBox 9"/>
          <p:cNvSpPr txBox="1"/>
          <p:nvPr/>
        </p:nvSpPr>
        <p:spPr>
          <a:xfrm>
            <a:off x="1028700" y="4368065"/>
            <a:ext cx="8293143" cy="833755"/>
          </a:xfrm>
          <a:prstGeom prst="rect">
            <a:avLst/>
          </a:prstGeom>
        </p:spPr>
        <p:txBody>
          <a:bodyPr lIns="0" tIns="0" rIns="0" bIns="0" rtlCol="0" anchor="t">
            <a:spAutoFit/>
          </a:bodyPr>
          <a:lstStyle/>
          <a:p>
            <a:pPr marL="561341" lvl="1" indent="-280670" algn="l">
              <a:lnSpc>
                <a:spcPts val="3380"/>
              </a:lnSpc>
              <a:buFont typeface="Arial"/>
              <a:buChar char="•"/>
            </a:pPr>
            <a:r>
              <a:rPr lang="en-US" sz="2600">
                <a:solidFill>
                  <a:srgbClr val="000000"/>
                </a:solidFill>
                <a:latin typeface="Clear Sans"/>
              </a:rPr>
              <a:t>Tìm kiếm và phát triển các công nghệ mới để hổ trợ website cho doanh nghiệp</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TextBox 2"/>
          <p:cNvSpPr txBox="1"/>
          <p:nvPr/>
        </p:nvSpPr>
        <p:spPr>
          <a:xfrm>
            <a:off x="1028700" y="1019175"/>
            <a:ext cx="11876726" cy="2447925"/>
          </a:xfrm>
          <a:prstGeom prst="rect">
            <a:avLst/>
          </a:prstGeom>
        </p:spPr>
        <p:txBody>
          <a:bodyPr lIns="0" tIns="0" rIns="0" bIns="0" rtlCol="0" anchor="t">
            <a:spAutoFit/>
          </a:bodyPr>
          <a:lstStyle/>
          <a:p>
            <a:pPr algn="l">
              <a:lnSpc>
                <a:spcPts val="9600"/>
              </a:lnSpc>
            </a:pPr>
            <a:r>
              <a:rPr lang="en-US" sz="8000">
                <a:solidFill>
                  <a:srgbClr val="000000"/>
                </a:solidFill>
                <a:latin typeface="Baloo"/>
              </a:rPr>
              <a:t>Phân tích và thiết kế hệ thống</a:t>
            </a:r>
          </a:p>
        </p:txBody>
      </p:sp>
      <p:sp>
        <p:nvSpPr>
          <p:cNvPr id="3" name="Freeform 3"/>
          <p:cNvSpPr/>
          <p:nvPr/>
        </p:nvSpPr>
        <p:spPr>
          <a:xfrm rot="-776060">
            <a:off x="12219516" y="-1981356"/>
            <a:ext cx="8338090" cy="7254138"/>
          </a:xfrm>
          <a:custGeom>
            <a:avLst/>
            <a:gdLst/>
            <a:ahLst/>
            <a:cxnLst/>
            <a:rect l="l" t="t" r="r" b="b"/>
            <a:pathLst>
              <a:path w="8338090" h="7254138">
                <a:moveTo>
                  <a:pt x="0" y="0"/>
                </a:moveTo>
                <a:lnTo>
                  <a:pt x="8338090" y="0"/>
                </a:lnTo>
                <a:lnTo>
                  <a:pt x="8338090" y="7254138"/>
                </a:lnTo>
                <a:lnTo>
                  <a:pt x="0" y="725413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TextBox 4"/>
          <p:cNvSpPr txBox="1"/>
          <p:nvPr/>
        </p:nvSpPr>
        <p:spPr>
          <a:xfrm>
            <a:off x="1028700" y="3725353"/>
            <a:ext cx="8293143" cy="582930"/>
          </a:xfrm>
          <a:prstGeom prst="rect">
            <a:avLst/>
          </a:prstGeom>
        </p:spPr>
        <p:txBody>
          <a:bodyPr lIns="0" tIns="0" rIns="0" bIns="0" rtlCol="0" anchor="t">
            <a:spAutoFit/>
          </a:bodyPr>
          <a:lstStyle/>
          <a:p>
            <a:pPr algn="l">
              <a:lnSpc>
                <a:spcPts val="4680"/>
              </a:lnSpc>
            </a:pPr>
            <a:r>
              <a:rPr lang="en-US" sz="3600">
                <a:solidFill>
                  <a:srgbClr val="000000"/>
                </a:solidFill>
                <a:latin typeface="Baloo"/>
              </a:rPr>
              <a:t>2.1 Phân tích các yêu cầu </a:t>
            </a:r>
          </a:p>
        </p:txBody>
      </p:sp>
      <p:sp>
        <p:nvSpPr>
          <p:cNvPr id="5" name="TextBox 5"/>
          <p:cNvSpPr txBox="1"/>
          <p:nvPr/>
        </p:nvSpPr>
        <p:spPr>
          <a:xfrm>
            <a:off x="1156490" y="5280173"/>
            <a:ext cx="8293143" cy="405130"/>
          </a:xfrm>
          <a:prstGeom prst="rect">
            <a:avLst/>
          </a:prstGeom>
        </p:spPr>
        <p:txBody>
          <a:bodyPr lIns="0" tIns="0" rIns="0" bIns="0" rtlCol="0" anchor="t">
            <a:spAutoFit/>
          </a:bodyPr>
          <a:lstStyle/>
          <a:p>
            <a:pPr marL="561341" lvl="1" indent="-280670" algn="l">
              <a:lnSpc>
                <a:spcPts val="3380"/>
              </a:lnSpc>
              <a:buFont typeface="Arial"/>
              <a:buChar char="•"/>
            </a:pPr>
            <a:r>
              <a:rPr lang="en-US" sz="2600">
                <a:solidFill>
                  <a:srgbClr val="000000"/>
                </a:solidFill>
                <a:latin typeface="Clear Sans"/>
              </a:rPr>
              <a:t>Đăng Nhập</a:t>
            </a:r>
          </a:p>
        </p:txBody>
      </p:sp>
      <p:sp>
        <p:nvSpPr>
          <p:cNvPr id="6" name="TextBox 6"/>
          <p:cNvSpPr txBox="1"/>
          <p:nvPr/>
        </p:nvSpPr>
        <p:spPr>
          <a:xfrm>
            <a:off x="1156490" y="4502224"/>
            <a:ext cx="8591320" cy="450215"/>
          </a:xfrm>
          <a:prstGeom prst="rect">
            <a:avLst/>
          </a:prstGeom>
        </p:spPr>
        <p:txBody>
          <a:bodyPr lIns="0" tIns="0" rIns="0" bIns="0" rtlCol="0" anchor="t">
            <a:spAutoFit/>
          </a:bodyPr>
          <a:lstStyle/>
          <a:p>
            <a:pPr algn="l">
              <a:lnSpc>
                <a:spcPts val="3639"/>
              </a:lnSpc>
            </a:pPr>
            <a:r>
              <a:rPr lang="en-US" sz="2799">
                <a:solidFill>
                  <a:srgbClr val="000000"/>
                </a:solidFill>
                <a:latin typeface="Clear Sans Bold"/>
              </a:rPr>
              <a:t>Yêu cầu về các chức năng cơ bản trong một website</a:t>
            </a:r>
          </a:p>
        </p:txBody>
      </p:sp>
      <p:sp>
        <p:nvSpPr>
          <p:cNvPr id="7" name="TextBox 7"/>
          <p:cNvSpPr txBox="1"/>
          <p:nvPr/>
        </p:nvSpPr>
        <p:spPr>
          <a:xfrm>
            <a:off x="1156490" y="5906601"/>
            <a:ext cx="8293143" cy="405130"/>
          </a:xfrm>
          <a:prstGeom prst="rect">
            <a:avLst/>
          </a:prstGeom>
        </p:spPr>
        <p:txBody>
          <a:bodyPr lIns="0" tIns="0" rIns="0" bIns="0" rtlCol="0" anchor="t">
            <a:spAutoFit/>
          </a:bodyPr>
          <a:lstStyle/>
          <a:p>
            <a:pPr marL="561341" lvl="1" indent="-280670" algn="l">
              <a:lnSpc>
                <a:spcPts val="3380"/>
              </a:lnSpc>
              <a:buFont typeface="Arial"/>
              <a:buChar char="•"/>
            </a:pPr>
            <a:r>
              <a:rPr lang="en-US" sz="2600">
                <a:solidFill>
                  <a:srgbClr val="000000"/>
                </a:solidFill>
                <a:latin typeface="Clear Sans"/>
              </a:rPr>
              <a:t>Đăng ký</a:t>
            </a:r>
          </a:p>
        </p:txBody>
      </p:sp>
      <p:sp>
        <p:nvSpPr>
          <p:cNvPr id="8" name="TextBox 8"/>
          <p:cNvSpPr txBox="1"/>
          <p:nvPr/>
        </p:nvSpPr>
        <p:spPr>
          <a:xfrm>
            <a:off x="1156490" y="6521281"/>
            <a:ext cx="8293143" cy="405130"/>
          </a:xfrm>
          <a:prstGeom prst="rect">
            <a:avLst/>
          </a:prstGeom>
        </p:spPr>
        <p:txBody>
          <a:bodyPr lIns="0" tIns="0" rIns="0" bIns="0" rtlCol="0" anchor="t">
            <a:spAutoFit/>
          </a:bodyPr>
          <a:lstStyle/>
          <a:p>
            <a:pPr marL="561341" lvl="1" indent="-280670" algn="l">
              <a:lnSpc>
                <a:spcPts val="3380"/>
              </a:lnSpc>
              <a:buFont typeface="Arial"/>
              <a:buChar char="•"/>
            </a:pPr>
            <a:r>
              <a:rPr lang="en-US" sz="2600">
                <a:solidFill>
                  <a:srgbClr val="000000"/>
                </a:solidFill>
                <a:latin typeface="Clear Sans"/>
              </a:rPr>
              <a:t>Quên mật khẩu</a:t>
            </a:r>
          </a:p>
        </p:txBody>
      </p:sp>
      <p:sp>
        <p:nvSpPr>
          <p:cNvPr id="9" name="TextBox 9"/>
          <p:cNvSpPr txBox="1"/>
          <p:nvPr/>
        </p:nvSpPr>
        <p:spPr>
          <a:xfrm>
            <a:off x="1156490" y="7135961"/>
            <a:ext cx="8293143" cy="405130"/>
          </a:xfrm>
          <a:prstGeom prst="rect">
            <a:avLst/>
          </a:prstGeom>
        </p:spPr>
        <p:txBody>
          <a:bodyPr lIns="0" tIns="0" rIns="0" bIns="0" rtlCol="0" anchor="t">
            <a:spAutoFit/>
          </a:bodyPr>
          <a:lstStyle/>
          <a:p>
            <a:pPr marL="561341" lvl="1" indent="-280670" algn="l">
              <a:lnSpc>
                <a:spcPts val="3380"/>
              </a:lnSpc>
              <a:buFont typeface="Arial"/>
              <a:buChar char="•"/>
            </a:pPr>
            <a:r>
              <a:rPr lang="en-US" sz="2600">
                <a:solidFill>
                  <a:srgbClr val="000000"/>
                </a:solidFill>
                <a:latin typeface="Clear Sans"/>
              </a:rPr>
              <a:t>Tìm kiếm và lọc sản phẩm theo yêu cầu</a:t>
            </a:r>
          </a:p>
        </p:txBody>
      </p:sp>
      <p:sp>
        <p:nvSpPr>
          <p:cNvPr id="10" name="TextBox 10"/>
          <p:cNvSpPr txBox="1"/>
          <p:nvPr/>
        </p:nvSpPr>
        <p:spPr>
          <a:xfrm>
            <a:off x="1156490" y="7760166"/>
            <a:ext cx="8293143" cy="405130"/>
          </a:xfrm>
          <a:prstGeom prst="rect">
            <a:avLst/>
          </a:prstGeom>
        </p:spPr>
        <p:txBody>
          <a:bodyPr lIns="0" tIns="0" rIns="0" bIns="0" rtlCol="0" anchor="t">
            <a:spAutoFit/>
          </a:bodyPr>
          <a:lstStyle/>
          <a:p>
            <a:pPr marL="561341" lvl="1" indent="-280670" algn="l">
              <a:lnSpc>
                <a:spcPts val="3380"/>
              </a:lnSpc>
              <a:buFont typeface="Arial"/>
              <a:buChar char="•"/>
            </a:pPr>
            <a:r>
              <a:rPr lang="en-US" sz="2600">
                <a:solidFill>
                  <a:srgbClr val="000000"/>
                </a:solidFill>
                <a:latin typeface="Clear Sans"/>
              </a:rPr>
              <a:t>Thêm sản phẩm vào giỏ hàng</a:t>
            </a:r>
          </a:p>
        </p:txBody>
      </p:sp>
      <p:sp>
        <p:nvSpPr>
          <p:cNvPr id="11" name="TextBox 11"/>
          <p:cNvSpPr txBox="1"/>
          <p:nvPr/>
        </p:nvSpPr>
        <p:spPr>
          <a:xfrm>
            <a:off x="1156490" y="8374846"/>
            <a:ext cx="8293143" cy="405130"/>
          </a:xfrm>
          <a:prstGeom prst="rect">
            <a:avLst/>
          </a:prstGeom>
        </p:spPr>
        <p:txBody>
          <a:bodyPr lIns="0" tIns="0" rIns="0" bIns="0" rtlCol="0" anchor="t">
            <a:spAutoFit/>
          </a:bodyPr>
          <a:lstStyle/>
          <a:p>
            <a:pPr marL="561341" lvl="1" indent="-280670" algn="l">
              <a:lnSpc>
                <a:spcPts val="3380"/>
              </a:lnSpc>
              <a:buFont typeface="Arial"/>
              <a:buChar char="•"/>
            </a:pPr>
            <a:r>
              <a:rPr lang="en-US" sz="2600">
                <a:solidFill>
                  <a:srgbClr val="000000"/>
                </a:solidFill>
                <a:latin typeface="Clear Sans"/>
              </a:rPr>
              <a:t>Thêm sản phẩm yêu thích</a:t>
            </a:r>
          </a:p>
        </p:txBody>
      </p:sp>
      <p:sp>
        <p:nvSpPr>
          <p:cNvPr id="12" name="TextBox 12"/>
          <p:cNvSpPr txBox="1"/>
          <p:nvPr/>
        </p:nvSpPr>
        <p:spPr>
          <a:xfrm>
            <a:off x="9449633" y="5280173"/>
            <a:ext cx="8293143" cy="405130"/>
          </a:xfrm>
          <a:prstGeom prst="rect">
            <a:avLst/>
          </a:prstGeom>
        </p:spPr>
        <p:txBody>
          <a:bodyPr lIns="0" tIns="0" rIns="0" bIns="0" rtlCol="0" anchor="t">
            <a:spAutoFit/>
          </a:bodyPr>
          <a:lstStyle/>
          <a:p>
            <a:pPr marL="561341" lvl="1" indent="-280670" algn="l">
              <a:lnSpc>
                <a:spcPts val="3380"/>
              </a:lnSpc>
              <a:buFont typeface="Arial"/>
              <a:buChar char="•"/>
            </a:pPr>
            <a:r>
              <a:rPr lang="en-US" sz="2600">
                <a:solidFill>
                  <a:srgbClr val="000000"/>
                </a:solidFill>
                <a:latin typeface="Clear Sans"/>
              </a:rPr>
              <a:t>Thanh toán</a:t>
            </a:r>
          </a:p>
        </p:txBody>
      </p:sp>
      <p:sp>
        <p:nvSpPr>
          <p:cNvPr id="13" name="TextBox 13"/>
          <p:cNvSpPr txBox="1"/>
          <p:nvPr/>
        </p:nvSpPr>
        <p:spPr>
          <a:xfrm>
            <a:off x="9449633" y="5906601"/>
            <a:ext cx="8293143" cy="405130"/>
          </a:xfrm>
          <a:prstGeom prst="rect">
            <a:avLst/>
          </a:prstGeom>
        </p:spPr>
        <p:txBody>
          <a:bodyPr lIns="0" tIns="0" rIns="0" bIns="0" rtlCol="0" anchor="t">
            <a:spAutoFit/>
          </a:bodyPr>
          <a:lstStyle/>
          <a:p>
            <a:pPr marL="561341" lvl="1" indent="-280670" algn="l">
              <a:lnSpc>
                <a:spcPts val="3380"/>
              </a:lnSpc>
              <a:buFont typeface="Arial"/>
              <a:buChar char="•"/>
            </a:pPr>
            <a:r>
              <a:rPr lang="en-US" sz="2600">
                <a:solidFill>
                  <a:srgbClr val="000000"/>
                </a:solidFill>
                <a:latin typeface="Clear Sans"/>
              </a:rPr>
              <a:t>Xem lịch sử đơn hàng</a:t>
            </a:r>
          </a:p>
        </p:txBody>
      </p:sp>
      <p:sp>
        <p:nvSpPr>
          <p:cNvPr id="14" name="TextBox 14"/>
          <p:cNvSpPr txBox="1"/>
          <p:nvPr/>
        </p:nvSpPr>
        <p:spPr>
          <a:xfrm>
            <a:off x="9449633" y="6521281"/>
            <a:ext cx="8293143" cy="405130"/>
          </a:xfrm>
          <a:prstGeom prst="rect">
            <a:avLst/>
          </a:prstGeom>
        </p:spPr>
        <p:txBody>
          <a:bodyPr lIns="0" tIns="0" rIns="0" bIns="0" rtlCol="0" anchor="t">
            <a:spAutoFit/>
          </a:bodyPr>
          <a:lstStyle/>
          <a:p>
            <a:pPr marL="561341" lvl="1" indent="-280670" algn="l">
              <a:lnSpc>
                <a:spcPts val="3380"/>
              </a:lnSpc>
              <a:buFont typeface="Arial"/>
              <a:buChar char="•"/>
            </a:pPr>
            <a:r>
              <a:rPr lang="en-US" sz="2600">
                <a:solidFill>
                  <a:srgbClr val="000000"/>
                </a:solidFill>
                <a:latin typeface="Clear Sans"/>
              </a:rPr>
              <a:t>Chỉnh sửa thông tin cá nhân</a:t>
            </a:r>
          </a:p>
        </p:txBody>
      </p:sp>
      <p:sp>
        <p:nvSpPr>
          <p:cNvPr id="15" name="TextBox 15"/>
          <p:cNvSpPr txBox="1"/>
          <p:nvPr/>
        </p:nvSpPr>
        <p:spPr>
          <a:xfrm>
            <a:off x="9449633" y="7145486"/>
            <a:ext cx="8293143" cy="405130"/>
          </a:xfrm>
          <a:prstGeom prst="rect">
            <a:avLst/>
          </a:prstGeom>
        </p:spPr>
        <p:txBody>
          <a:bodyPr lIns="0" tIns="0" rIns="0" bIns="0" rtlCol="0" anchor="t">
            <a:spAutoFit/>
          </a:bodyPr>
          <a:lstStyle/>
          <a:p>
            <a:pPr marL="561341" lvl="1" indent="-280670" algn="l">
              <a:lnSpc>
                <a:spcPts val="3380"/>
              </a:lnSpc>
              <a:buFont typeface="Arial"/>
              <a:buChar char="•"/>
            </a:pPr>
            <a:r>
              <a:rPr lang="en-US" sz="2600">
                <a:solidFill>
                  <a:srgbClr val="000000"/>
                </a:solidFill>
                <a:latin typeface="Clear Sans"/>
              </a:rPr>
              <a:t>Quản lý người dùng</a:t>
            </a:r>
          </a:p>
        </p:txBody>
      </p:sp>
      <p:sp>
        <p:nvSpPr>
          <p:cNvPr id="16" name="TextBox 16"/>
          <p:cNvSpPr txBox="1"/>
          <p:nvPr/>
        </p:nvSpPr>
        <p:spPr>
          <a:xfrm>
            <a:off x="9449633" y="7760166"/>
            <a:ext cx="8293143" cy="405130"/>
          </a:xfrm>
          <a:prstGeom prst="rect">
            <a:avLst/>
          </a:prstGeom>
        </p:spPr>
        <p:txBody>
          <a:bodyPr lIns="0" tIns="0" rIns="0" bIns="0" rtlCol="0" anchor="t">
            <a:spAutoFit/>
          </a:bodyPr>
          <a:lstStyle/>
          <a:p>
            <a:pPr marL="561341" lvl="1" indent="-280670" algn="l">
              <a:lnSpc>
                <a:spcPts val="3380"/>
              </a:lnSpc>
              <a:buFont typeface="Arial"/>
              <a:buChar char="•"/>
            </a:pPr>
            <a:r>
              <a:rPr lang="en-US" sz="2600">
                <a:solidFill>
                  <a:srgbClr val="000000"/>
                </a:solidFill>
                <a:latin typeface="Clear Sans"/>
              </a:rPr>
              <a:t>Quản lý sản phẩm</a:t>
            </a:r>
          </a:p>
        </p:txBody>
      </p:sp>
      <p:sp>
        <p:nvSpPr>
          <p:cNvPr id="17" name="TextBox 17"/>
          <p:cNvSpPr txBox="1"/>
          <p:nvPr/>
        </p:nvSpPr>
        <p:spPr>
          <a:xfrm>
            <a:off x="9449633" y="8374846"/>
            <a:ext cx="8293143" cy="405130"/>
          </a:xfrm>
          <a:prstGeom prst="rect">
            <a:avLst/>
          </a:prstGeom>
        </p:spPr>
        <p:txBody>
          <a:bodyPr lIns="0" tIns="0" rIns="0" bIns="0" rtlCol="0" anchor="t">
            <a:spAutoFit/>
          </a:bodyPr>
          <a:lstStyle/>
          <a:p>
            <a:pPr marL="561341" lvl="1" indent="-280670" algn="l">
              <a:lnSpc>
                <a:spcPts val="3380"/>
              </a:lnSpc>
              <a:buFont typeface="Arial"/>
              <a:buChar char="•"/>
            </a:pPr>
            <a:r>
              <a:rPr lang="en-US" sz="2600">
                <a:solidFill>
                  <a:srgbClr val="000000"/>
                </a:solidFill>
                <a:latin typeface="Clear Sans"/>
              </a:rPr>
              <a:t>Quản lý đơn hàng</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TextBox 2"/>
          <p:cNvSpPr txBox="1"/>
          <p:nvPr/>
        </p:nvSpPr>
        <p:spPr>
          <a:xfrm>
            <a:off x="1028700" y="1019175"/>
            <a:ext cx="11876726" cy="2447925"/>
          </a:xfrm>
          <a:prstGeom prst="rect">
            <a:avLst/>
          </a:prstGeom>
        </p:spPr>
        <p:txBody>
          <a:bodyPr lIns="0" tIns="0" rIns="0" bIns="0" rtlCol="0" anchor="t">
            <a:spAutoFit/>
          </a:bodyPr>
          <a:lstStyle/>
          <a:p>
            <a:pPr algn="l">
              <a:lnSpc>
                <a:spcPts val="9600"/>
              </a:lnSpc>
            </a:pPr>
            <a:r>
              <a:rPr lang="en-US" sz="8000">
                <a:solidFill>
                  <a:srgbClr val="000000"/>
                </a:solidFill>
                <a:latin typeface="Baloo"/>
              </a:rPr>
              <a:t>Phân tích và thiết kế hệ thống</a:t>
            </a:r>
          </a:p>
        </p:txBody>
      </p:sp>
      <p:sp>
        <p:nvSpPr>
          <p:cNvPr id="3" name="Freeform 3"/>
          <p:cNvSpPr/>
          <p:nvPr/>
        </p:nvSpPr>
        <p:spPr>
          <a:xfrm rot="-776060">
            <a:off x="12219516" y="-1981356"/>
            <a:ext cx="8338090" cy="7254138"/>
          </a:xfrm>
          <a:custGeom>
            <a:avLst/>
            <a:gdLst/>
            <a:ahLst/>
            <a:cxnLst/>
            <a:rect l="l" t="t" r="r" b="b"/>
            <a:pathLst>
              <a:path w="8338090" h="7254138">
                <a:moveTo>
                  <a:pt x="0" y="0"/>
                </a:moveTo>
                <a:lnTo>
                  <a:pt x="8338090" y="0"/>
                </a:lnTo>
                <a:lnTo>
                  <a:pt x="8338090" y="7254138"/>
                </a:lnTo>
                <a:lnTo>
                  <a:pt x="0" y="725413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TextBox 4"/>
          <p:cNvSpPr txBox="1"/>
          <p:nvPr/>
        </p:nvSpPr>
        <p:spPr>
          <a:xfrm>
            <a:off x="1156490" y="4791625"/>
            <a:ext cx="8293143" cy="405130"/>
          </a:xfrm>
          <a:prstGeom prst="rect">
            <a:avLst/>
          </a:prstGeom>
        </p:spPr>
        <p:txBody>
          <a:bodyPr lIns="0" tIns="0" rIns="0" bIns="0" rtlCol="0" anchor="t">
            <a:spAutoFit/>
          </a:bodyPr>
          <a:lstStyle/>
          <a:p>
            <a:pPr marL="561341" lvl="1" indent="-280670" algn="l">
              <a:lnSpc>
                <a:spcPts val="3380"/>
              </a:lnSpc>
              <a:buFont typeface="Arial"/>
              <a:buChar char="•"/>
            </a:pPr>
            <a:r>
              <a:rPr lang="en-US" sz="2600">
                <a:solidFill>
                  <a:srgbClr val="000000"/>
                </a:solidFill>
                <a:latin typeface="Clear Sans"/>
              </a:rPr>
              <a:t>Hiệu năng : Xử lý nhanh và chính xác dữ liệu</a:t>
            </a:r>
          </a:p>
        </p:txBody>
      </p:sp>
      <p:sp>
        <p:nvSpPr>
          <p:cNvPr id="5" name="TextBox 5"/>
          <p:cNvSpPr txBox="1"/>
          <p:nvPr/>
        </p:nvSpPr>
        <p:spPr>
          <a:xfrm>
            <a:off x="1156490" y="3991758"/>
            <a:ext cx="8591320" cy="450215"/>
          </a:xfrm>
          <a:prstGeom prst="rect">
            <a:avLst/>
          </a:prstGeom>
        </p:spPr>
        <p:txBody>
          <a:bodyPr lIns="0" tIns="0" rIns="0" bIns="0" rtlCol="0" anchor="t">
            <a:spAutoFit/>
          </a:bodyPr>
          <a:lstStyle/>
          <a:p>
            <a:pPr algn="l">
              <a:lnSpc>
                <a:spcPts val="3639"/>
              </a:lnSpc>
            </a:pPr>
            <a:r>
              <a:rPr lang="en-US" sz="2799">
                <a:solidFill>
                  <a:srgbClr val="000000"/>
                </a:solidFill>
                <a:latin typeface="Clear Sans Bold"/>
              </a:rPr>
              <a:t>Yêu cầu về hệ thống</a:t>
            </a:r>
          </a:p>
        </p:txBody>
      </p:sp>
      <p:sp>
        <p:nvSpPr>
          <p:cNvPr id="6" name="TextBox 6"/>
          <p:cNvSpPr txBox="1"/>
          <p:nvPr/>
        </p:nvSpPr>
        <p:spPr>
          <a:xfrm>
            <a:off x="1156490" y="5549180"/>
            <a:ext cx="10356943" cy="405130"/>
          </a:xfrm>
          <a:prstGeom prst="rect">
            <a:avLst/>
          </a:prstGeom>
        </p:spPr>
        <p:txBody>
          <a:bodyPr lIns="0" tIns="0" rIns="0" bIns="0" rtlCol="0" anchor="t">
            <a:spAutoFit/>
          </a:bodyPr>
          <a:lstStyle/>
          <a:p>
            <a:pPr marL="561341" lvl="1" indent="-280670" algn="l">
              <a:lnSpc>
                <a:spcPts val="3380"/>
              </a:lnSpc>
              <a:buFont typeface="Arial"/>
              <a:buChar char="•"/>
            </a:pPr>
            <a:r>
              <a:rPr lang="en-US" sz="2600">
                <a:solidFill>
                  <a:srgbClr val="000000"/>
                </a:solidFill>
                <a:latin typeface="Clear Sans"/>
              </a:rPr>
              <a:t>Bảo mật ; Mã hóa các thông tin để bảo vệ thông tin người dùng</a:t>
            </a:r>
          </a:p>
        </p:txBody>
      </p:sp>
      <p:sp>
        <p:nvSpPr>
          <p:cNvPr id="7" name="TextBox 7"/>
          <p:cNvSpPr txBox="1"/>
          <p:nvPr/>
        </p:nvSpPr>
        <p:spPr>
          <a:xfrm>
            <a:off x="1156490" y="6306735"/>
            <a:ext cx="8293143" cy="833755"/>
          </a:xfrm>
          <a:prstGeom prst="rect">
            <a:avLst/>
          </a:prstGeom>
        </p:spPr>
        <p:txBody>
          <a:bodyPr lIns="0" tIns="0" rIns="0" bIns="0" rtlCol="0" anchor="t">
            <a:spAutoFit/>
          </a:bodyPr>
          <a:lstStyle/>
          <a:p>
            <a:pPr marL="561341" lvl="1" indent="-280670" algn="l">
              <a:lnSpc>
                <a:spcPts val="3380"/>
              </a:lnSpc>
              <a:buFont typeface="Arial"/>
              <a:buChar char="•"/>
            </a:pPr>
            <a:r>
              <a:rPr lang="en-US" sz="2600">
                <a:solidFill>
                  <a:srgbClr val="000000"/>
                </a:solidFill>
                <a:latin typeface="Clear Sans"/>
              </a:rPr>
              <a:t>Khả năng mở rộng : Có thể tương thích hết tất cả các thiết bị hiện nay</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TextBox 2"/>
          <p:cNvSpPr txBox="1"/>
          <p:nvPr/>
        </p:nvSpPr>
        <p:spPr>
          <a:xfrm>
            <a:off x="1028700" y="1019175"/>
            <a:ext cx="11876726" cy="2447925"/>
          </a:xfrm>
          <a:prstGeom prst="rect">
            <a:avLst/>
          </a:prstGeom>
        </p:spPr>
        <p:txBody>
          <a:bodyPr lIns="0" tIns="0" rIns="0" bIns="0" rtlCol="0" anchor="t">
            <a:spAutoFit/>
          </a:bodyPr>
          <a:lstStyle/>
          <a:p>
            <a:pPr algn="l">
              <a:lnSpc>
                <a:spcPts val="9600"/>
              </a:lnSpc>
            </a:pPr>
            <a:r>
              <a:rPr lang="en-US" sz="8000">
                <a:solidFill>
                  <a:srgbClr val="000000"/>
                </a:solidFill>
                <a:latin typeface="Baloo"/>
              </a:rPr>
              <a:t>Phân tích và thiết kế hệ thống</a:t>
            </a:r>
          </a:p>
        </p:txBody>
      </p:sp>
      <p:sp>
        <p:nvSpPr>
          <p:cNvPr id="3" name="Freeform 3"/>
          <p:cNvSpPr/>
          <p:nvPr/>
        </p:nvSpPr>
        <p:spPr>
          <a:xfrm rot="-776060">
            <a:off x="12219516" y="-1981356"/>
            <a:ext cx="8338090" cy="7254138"/>
          </a:xfrm>
          <a:custGeom>
            <a:avLst/>
            <a:gdLst/>
            <a:ahLst/>
            <a:cxnLst/>
            <a:rect l="l" t="t" r="r" b="b"/>
            <a:pathLst>
              <a:path w="8338090" h="7254138">
                <a:moveTo>
                  <a:pt x="0" y="0"/>
                </a:moveTo>
                <a:lnTo>
                  <a:pt x="8338090" y="0"/>
                </a:lnTo>
                <a:lnTo>
                  <a:pt x="8338090" y="7254138"/>
                </a:lnTo>
                <a:lnTo>
                  <a:pt x="0" y="725413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TextBox 4"/>
          <p:cNvSpPr txBox="1"/>
          <p:nvPr/>
        </p:nvSpPr>
        <p:spPr>
          <a:xfrm>
            <a:off x="1156490" y="4791625"/>
            <a:ext cx="10998039" cy="405130"/>
          </a:xfrm>
          <a:prstGeom prst="rect">
            <a:avLst/>
          </a:prstGeom>
        </p:spPr>
        <p:txBody>
          <a:bodyPr lIns="0" tIns="0" rIns="0" bIns="0" rtlCol="0" anchor="t">
            <a:spAutoFit/>
          </a:bodyPr>
          <a:lstStyle/>
          <a:p>
            <a:pPr marL="561341" lvl="1" indent="-280670" algn="l">
              <a:lnSpc>
                <a:spcPts val="3380"/>
              </a:lnSpc>
              <a:buFont typeface="Arial"/>
              <a:buChar char="•"/>
            </a:pPr>
            <a:r>
              <a:rPr lang="en-US" sz="2600">
                <a:solidFill>
                  <a:srgbClr val="000000"/>
                </a:solidFill>
                <a:latin typeface="Clear Sans"/>
              </a:rPr>
              <a:t>Màu sắc : Chọn những màu sắc hài hòa , giúp người dùng dễ nhìn hơn</a:t>
            </a:r>
          </a:p>
        </p:txBody>
      </p:sp>
      <p:sp>
        <p:nvSpPr>
          <p:cNvPr id="5" name="TextBox 5"/>
          <p:cNvSpPr txBox="1"/>
          <p:nvPr/>
        </p:nvSpPr>
        <p:spPr>
          <a:xfrm>
            <a:off x="1156490" y="3991758"/>
            <a:ext cx="8591320" cy="450215"/>
          </a:xfrm>
          <a:prstGeom prst="rect">
            <a:avLst/>
          </a:prstGeom>
        </p:spPr>
        <p:txBody>
          <a:bodyPr lIns="0" tIns="0" rIns="0" bIns="0" rtlCol="0" anchor="t">
            <a:spAutoFit/>
          </a:bodyPr>
          <a:lstStyle/>
          <a:p>
            <a:pPr algn="l">
              <a:lnSpc>
                <a:spcPts val="3639"/>
              </a:lnSpc>
            </a:pPr>
            <a:r>
              <a:rPr lang="en-US" sz="2799">
                <a:solidFill>
                  <a:srgbClr val="000000"/>
                </a:solidFill>
                <a:latin typeface="Clear Sans Bold"/>
              </a:rPr>
              <a:t>Yêu cầu về giao diện</a:t>
            </a:r>
          </a:p>
        </p:txBody>
      </p:sp>
      <p:sp>
        <p:nvSpPr>
          <p:cNvPr id="6" name="TextBox 6"/>
          <p:cNvSpPr txBox="1"/>
          <p:nvPr/>
        </p:nvSpPr>
        <p:spPr>
          <a:xfrm>
            <a:off x="1156490" y="5549180"/>
            <a:ext cx="10356943" cy="405130"/>
          </a:xfrm>
          <a:prstGeom prst="rect">
            <a:avLst/>
          </a:prstGeom>
        </p:spPr>
        <p:txBody>
          <a:bodyPr lIns="0" tIns="0" rIns="0" bIns="0" rtlCol="0" anchor="t">
            <a:spAutoFit/>
          </a:bodyPr>
          <a:lstStyle/>
          <a:p>
            <a:pPr marL="561341" lvl="1" indent="-280670" algn="l">
              <a:lnSpc>
                <a:spcPts val="3380"/>
              </a:lnSpc>
              <a:buFont typeface="Arial"/>
              <a:buChar char="•"/>
            </a:pPr>
            <a:r>
              <a:rPr lang="en-US" sz="2600">
                <a:solidFill>
                  <a:srgbClr val="000000"/>
                </a:solidFill>
                <a:latin typeface="Clear Sans"/>
              </a:rPr>
              <a:t>Bố cục : Chia bố cục dễ nhìn , sắp xếp theo bố cục của thiết kế </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62989" t="67035"/>
          <a:stretch>
            <a:fillRect/>
          </a:stretch>
        </p:blipFill>
        <p:spPr>
          <a:xfrm rot="-10800000">
            <a:off x="0" y="-32502"/>
            <a:ext cx="3468258" cy="3089052"/>
          </a:xfrm>
          <a:prstGeom prst="rect">
            <a:avLst/>
          </a:prstGeom>
        </p:spPr>
      </p:pic>
      <p:sp>
        <p:nvSpPr>
          <p:cNvPr id="3" name="TextBox 3"/>
          <p:cNvSpPr txBox="1"/>
          <p:nvPr/>
        </p:nvSpPr>
        <p:spPr>
          <a:xfrm>
            <a:off x="2766577" y="1907944"/>
            <a:ext cx="12754846" cy="1371600"/>
          </a:xfrm>
          <a:prstGeom prst="rect">
            <a:avLst/>
          </a:prstGeom>
        </p:spPr>
        <p:txBody>
          <a:bodyPr lIns="0" tIns="0" rIns="0" bIns="0" rtlCol="0" anchor="t">
            <a:spAutoFit/>
          </a:bodyPr>
          <a:lstStyle/>
          <a:p>
            <a:pPr algn="ctr">
              <a:lnSpc>
                <a:spcPts val="10800"/>
              </a:lnSpc>
            </a:pPr>
            <a:r>
              <a:rPr lang="en-US" sz="9000">
                <a:solidFill>
                  <a:srgbClr val="000000"/>
                </a:solidFill>
                <a:latin typeface="Baloo"/>
              </a:rPr>
              <a:t>2.2Các sơ đồ dự án</a:t>
            </a:r>
          </a:p>
        </p:txBody>
      </p:sp>
      <p:sp>
        <p:nvSpPr>
          <p:cNvPr id="4" name="TextBox 4"/>
          <p:cNvSpPr txBox="1"/>
          <p:nvPr/>
        </p:nvSpPr>
        <p:spPr>
          <a:xfrm>
            <a:off x="6598364" y="3605732"/>
            <a:ext cx="4629628" cy="1173480"/>
          </a:xfrm>
          <a:prstGeom prst="rect">
            <a:avLst/>
          </a:prstGeom>
        </p:spPr>
        <p:txBody>
          <a:bodyPr lIns="0" tIns="0" rIns="0" bIns="0" rtlCol="0" anchor="t">
            <a:spAutoFit/>
          </a:bodyPr>
          <a:lstStyle/>
          <a:p>
            <a:pPr algn="ctr">
              <a:lnSpc>
                <a:spcPts val="4680"/>
              </a:lnSpc>
            </a:pPr>
            <a:r>
              <a:rPr lang="en-US" sz="3600">
                <a:solidFill>
                  <a:srgbClr val="000000"/>
                </a:solidFill>
                <a:latin typeface="Baloo"/>
              </a:rPr>
              <a:t>Sơ đồ usecase tổng quát</a:t>
            </a:r>
          </a:p>
        </p:txBody>
      </p:sp>
      <p:sp>
        <p:nvSpPr>
          <p:cNvPr id="5" name="TextBox 5"/>
          <p:cNvSpPr txBox="1"/>
          <p:nvPr/>
        </p:nvSpPr>
        <p:spPr>
          <a:xfrm>
            <a:off x="6598364" y="5419663"/>
            <a:ext cx="4757851" cy="1173480"/>
          </a:xfrm>
          <a:prstGeom prst="rect">
            <a:avLst/>
          </a:prstGeom>
        </p:spPr>
        <p:txBody>
          <a:bodyPr lIns="0" tIns="0" rIns="0" bIns="0" rtlCol="0" anchor="t">
            <a:spAutoFit/>
          </a:bodyPr>
          <a:lstStyle/>
          <a:p>
            <a:pPr algn="ctr">
              <a:lnSpc>
                <a:spcPts val="4680"/>
              </a:lnSpc>
            </a:pPr>
            <a:r>
              <a:rPr lang="en-US" sz="3600">
                <a:solidFill>
                  <a:srgbClr val="000000"/>
                </a:solidFill>
                <a:latin typeface="Baloo"/>
              </a:rPr>
              <a:t>Sơ đồ Data relationship</a:t>
            </a:r>
          </a:p>
        </p:txBody>
      </p:sp>
      <p:pic>
        <p:nvPicPr>
          <p:cNvPr id="6" name="Picture 6"/>
          <p:cNvPicPr>
            <a:picLocks noChangeAspect="1"/>
          </p:cNvPicPr>
          <p:nvPr/>
        </p:nvPicPr>
        <p:blipFill>
          <a:blip r:embed="rId2"/>
          <a:srcRect l="62989" t="67035"/>
          <a:stretch>
            <a:fillRect/>
          </a:stretch>
        </p:blipFill>
        <p:spPr>
          <a:xfrm rot="-10800000">
            <a:off x="15295559" y="8122920"/>
            <a:ext cx="3468258" cy="3089052"/>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62989" t="67035"/>
          <a:stretch>
            <a:fillRect/>
          </a:stretch>
        </p:blipFill>
        <p:spPr>
          <a:xfrm rot="-10800000">
            <a:off x="0" y="-32502"/>
            <a:ext cx="3468258" cy="3089052"/>
          </a:xfrm>
          <a:prstGeom prst="rect">
            <a:avLst/>
          </a:prstGeom>
        </p:spPr>
      </p:pic>
      <p:pic>
        <p:nvPicPr>
          <p:cNvPr id="3" name="Picture 3"/>
          <p:cNvPicPr>
            <a:picLocks noChangeAspect="1"/>
          </p:cNvPicPr>
          <p:nvPr/>
        </p:nvPicPr>
        <p:blipFill>
          <a:blip r:embed="rId2"/>
          <a:srcRect l="62989" t="67035"/>
          <a:stretch>
            <a:fillRect/>
          </a:stretch>
        </p:blipFill>
        <p:spPr>
          <a:xfrm rot="-10800000">
            <a:off x="15295559" y="8122920"/>
            <a:ext cx="3468258" cy="3089052"/>
          </a:xfrm>
          <a:prstGeom prst="rect">
            <a:avLst/>
          </a:prstGeom>
        </p:spPr>
      </p:pic>
      <p:sp>
        <p:nvSpPr>
          <p:cNvPr id="4" name="Freeform 4"/>
          <p:cNvSpPr/>
          <p:nvPr/>
        </p:nvSpPr>
        <p:spPr>
          <a:xfrm>
            <a:off x="2607977" y="2996132"/>
            <a:ext cx="12102909" cy="7185278"/>
          </a:xfrm>
          <a:custGeom>
            <a:avLst/>
            <a:gdLst/>
            <a:ahLst/>
            <a:cxnLst/>
            <a:rect l="l" t="t" r="r" b="b"/>
            <a:pathLst>
              <a:path w="12102909" h="7185278">
                <a:moveTo>
                  <a:pt x="0" y="0"/>
                </a:moveTo>
                <a:lnTo>
                  <a:pt x="12102909" y="0"/>
                </a:lnTo>
                <a:lnTo>
                  <a:pt x="12102909" y="7185278"/>
                </a:lnTo>
                <a:lnTo>
                  <a:pt x="0" y="7185278"/>
                </a:lnTo>
                <a:lnTo>
                  <a:pt x="0" y="0"/>
                </a:lnTo>
                <a:close/>
              </a:path>
            </a:pathLst>
          </a:custGeom>
          <a:blipFill>
            <a:blip r:embed="rId3"/>
            <a:stretch>
              <a:fillRect l="-932" t="-3081" b="-3081"/>
            </a:stretch>
          </a:blipFill>
        </p:spPr>
      </p:sp>
      <p:sp>
        <p:nvSpPr>
          <p:cNvPr id="5" name="TextBox 5"/>
          <p:cNvSpPr txBox="1"/>
          <p:nvPr/>
        </p:nvSpPr>
        <p:spPr>
          <a:xfrm>
            <a:off x="2766577" y="1624532"/>
            <a:ext cx="12754846" cy="1371600"/>
          </a:xfrm>
          <a:prstGeom prst="rect">
            <a:avLst/>
          </a:prstGeom>
        </p:spPr>
        <p:txBody>
          <a:bodyPr lIns="0" tIns="0" rIns="0" bIns="0" rtlCol="0" anchor="t">
            <a:spAutoFit/>
          </a:bodyPr>
          <a:lstStyle/>
          <a:p>
            <a:pPr algn="ctr">
              <a:lnSpc>
                <a:spcPts val="10800"/>
              </a:lnSpc>
            </a:pPr>
            <a:r>
              <a:rPr lang="en-US" sz="9000">
                <a:solidFill>
                  <a:srgbClr val="000000"/>
                </a:solidFill>
                <a:latin typeface="Baloo"/>
              </a:rPr>
              <a:t>Sơ đồ usecase tổng quát</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581</Words>
  <Application>Microsoft Office PowerPoint</Application>
  <PresentationFormat>Custom</PresentationFormat>
  <Paragraphs>74</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Clear Sans</vt:lpstr>
      <vt:lpstr>Clear Sans Bold</vt:lpstr>
      <vt:lpstr>Calibri</vt:lpstr>
      <vt:lpstr>Baloo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Muc</dc:title>
  <cp:lastModifiedBy>USER</cp:lastModifiedBy>
  <cp:revision>2</cp:revision>
  <dcterms:created xsi:type="dcterms:W3CDTF">2006-08-16T00:00:00Z</dcterms:created>
  <dcterms:modified xsi:type="dcterms:W3CDTF">2024-06-05T07:40:16Z</dcterms:modified>
  <dc:identifier>DAGHPhjYAZU</dc:identifier>
</cp:coreProperties>
</file>